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Lst>
  <p:sldSz cx="9144000" cy="5143500" type="screen16x9"/>
  <p:notesSz cx="6858000" cy="9144000"/>
  <p:embeddedFontLst>
    <p:embeddedFont>
      <p:font typeface="Nunito"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5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 name="Shape 14"/>
          <p:cNvGrpSpPr/>
          <p:nvPr/>
        </p:nvGrpSpPr>
        <p:grpSpPr>
          <a:xfrm>
            <a:off x="255200" y="592"/>
            <a:ext cx="2250363" cy="1044300"/>
            <a:chOff x="255200" y="592"/>
            <a:chExt cx="2250363" cy="1044300"/>
          </a:xfrm>
        </p:grpSpPr>
        <p:sp>
          <p:nvSpPr>
            <p:cNvPr id="15" name="Shape 15"/>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 name="Shape 18"/>
          <p:cNvGrpSpPr/>
          <p:nvPr/>
        </p:nvGrpSpPr>
        <p:grpSpPr>
          <a:xfrm>
            <a:off x="905395" y="592"/>
            <a:ext cx="2250363" cy="1044300"/>
            <a:chOff x="905395" y="592"/>
            <a:chExt cx="2250363" cy="1044300"/>
          </a:xfrm>
        </p:grpSpPr>
        <p:sp>
          <p:nvSpPr>
            <p:cNvPr id="19" name="Shape 19"/>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 name="Shape 22"/>
          <p:cNvGrpSpPr/>
          <p:nvPr/>
        </p:nvGrpSpPr>
        <p:grpSpPr>
          <a:xfrm>
            <a:off x="7057468" y="5088"/>
            <a:ext cx="1851282" cy="752108"/>
            <a:chOff x="6917201" y="0"/>
            <a:chExt cx="2227777" cy="863400"/>
          </a:xfrm>
        </p:grpSpPr>
        <p:sp>
          <p:nvSpPr>
            <p:cNvPr id="23" name="Shape 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2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6" name="Shape 26"/>
          <p:cNvGrpSpPr/>
          <p:nvPr/>
        </p:nvGrpSpPr>
        <p:grpSpPr>
          <a:xfrm>
            <a:off x="6553032" y="4217852"/>
            <a:ext cx="2389068" cy="925737"/>
            <a:chOff x="6917201" y="0"/>
            <a:chExt cx="2227777" cy="863400"/>
          </a:xfrm>
        </p:grpSpPr>
        <p:sp>
          <p:nvSpPr>
            <p:cNvPr id="27" name="Shape 27"/>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0" name="Shape 30"/>
          <p:cNvGrpSpPr/>
          <p:nvPr/>
        </p:nvGrpSpPr>
        <p:grpSpPr>
          <a:xfrm>
            <a:off x="199149" y="4055652"/>
            <a:ext cx="2795414" cy="1083308"/>
            <a:chOff x="6917201" y="0"/>
            <a:chExt cx="2227777" cy="863400"/>
          </a:xfrm>
        </p:grpSpPr>
        <p:sp>
          <p:nvSpPr>
            <p:cNvPr id="31" name="Shape 31"/>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 name="Shape 3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Shape 35"/>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Shape 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11" name="Shape 111"/>
          <p:cNvGrpSpPr/>
          <p:nvPr/>
        </p:nvGrpSpPr>
        <p:grpSpPr>
          <a:xfrm>
            <a:off x="5959222" y="4119576"/>
            <a:ext cx="2520952" cy="1024165"/>
            <a:chOff x="6917201" y="0"/>
            <a:chExt cx="2227777" cy="863400"/>
          </a:xfrm>
        </p:grpSpPr>
        <p:sp>
          <p:nvSpPr>
            <p:cNvPr id="112" name="Shape 112"/>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3" name="Shape 11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15" name="Shape 115"/>
          <p:cNvGrpSpPr/>
          <p:nvPr/>
        </p:nvGrpSpPr>
        <p:grpSpPr>
          <a:xfrm>
            <a:off x="199149" y="2"/>
            <a:ext cx="2795414" cy="1083308"/>
            <a:chOff x="6917201" y="0"/>
            <a:chExt cx="2227777" cy="863400"/>
          </a:xfrm>
        </p:grpSpPr>
        <p:sp>
          <p:nvSpPr>
            <p:cNvPr id="116" name="Shape 116"/>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11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118"/>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9" name="Shape 119"/>
          <p:cNvSpPr txBox="1">
            <a:spLocks noGrp="1"/>
          </p:cNvSpPr>
          <p:nvPr>
            <p:ph type="title"/>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endParaRPr/>
          </a:p>
        </p:txBody>
      </p:sp>
      <p:sp>
        <p:nvSpPr>
          <p:cNvPr id="120" name="Shape 120"/>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Shape 1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9" name="Shape 39"/>
          <p:cNvGrpSpPr/>
          <p:nvPr/>
        </p:nvGrpSpPr>
        <p:grpSpPr>
          <a:xfrm>
            <a:off x="5594191" y="3961115"/>
            <a:ext cx="2910145" cy="1182340"/>
            <a:chOff x="6917201" y="0"/>
            <a:chExt cx="2227777" cy="863400"/>
          </a:xfrm>
        </p:grpSpPr>
        <p:sp>
          <p:nvSpPr>
            <p:cNvPr id="40" name="Shape 40"/>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43" name="Shape 43"/>
          <p:cNvGrpSpPr/>
          <p:nvPr/>
        </p:nvGrpSpPr>
        <p:grpSpPr>
          <a:xfrm>
            <a:off x="199149" y="2"/>
            <a:ext cx="2795414" cy="1083308"/>
            <a:chOff x="6917201" y="0"/>
            <a:chExt cx="2227777" cy="863400"/>
          </a:xfrm>
        </p:grpSpPr>
        <p:sp>
          <p:nvSpPr>
            <p:cNvPr id="44" name="Shape 4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7" name="Shape 4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Shape 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Shape 5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Shape 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Shape 61"/>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Shape 62"/>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Shape 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Shape 6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Shape 75"/>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Shape 7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Shape 7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79"/>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80" name="Shape 80"/>
          <p:cNvGrpSpPr/>
          <p:nvPr/>
        </p:nvGrpSpPr>
        <p:grpSpPr>
          <a:xfrm>
            <a:off x="255991" y="-118"/>
            <a:ext cx="2251347" cy="1043408"/>
            <a:chOff x="3961956" y="4383950"/>
            <a:chExt cx="1160548" cy="548700"/>
          </a:xfrm>
        </p:grpSpPr>
        <p:sp>
          <p:nvSpPr>
            <p:cNvPr id="81" name="Shape 81"/>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85" name="Shape 85"/>
          <p:cNvGrpSpPr/>
          <p:nvPr/>
        </p:nvGrpSpPr>
        <p:grpSpPr>
          <a:xfrm>
            <a:off x="34934" y="4522125"/>
            <a:ext cx="1593306" cy="617072"/>
            <a:chOff x="6917201" y="0"/>
            <a:chExt cx="2227777" cy="863400"/>
          </a:xfrm>
        </p:grpSpPr>
        <p:sp>
          <p:nvSpPr>
            <p:cNvPr id="86" name="Shape 8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9" name="Shape 89"/>
          <p:cNvGrpSpPr/>
          <p:nvPr/>
        </p:nvGrpSpPr>
        <p:grpSpPr>
          <a:xfrm>
            <a:off x="5886353" y="1243"/>
            <a:ext cx="3257455" cy="1261514"/>
            <a:chOff x="6917201" y="0"/>
            <a:chExt cx="2227777" cy="863400"/>
          </a:xfrm>
        </p:grpSpPr>
        <p:sp>
          <p:nvSpPr>
            <p:cNvPr id="90" name="Shape 9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9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93" name="Shape 93"/>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Shape 9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Shape 100"/>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Shape 101"/>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Shape 1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Shape 104"/>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Shape 1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a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rgbClr val="4A86E8"/>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Shape 7"/>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a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ctrTitle"/>
          </p:nvPr>
        </p:nvSpPr>
        <p:spPr>
          <a:xfrm>
            <a:off x="554450" y="1615650"/>
            <a:ext cx="5888700" cy="2419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az"/>
              <a:t>ASCEND!</a:t>
            </a:r>
            <a:endParaRPr/>
          </a:p>
          <a:p>
            <a:pPr marL="0" lvl="0" indent="0" rtl="0">
              <a:spcBef>
                <a:spcPts val="0"/>
              </a:spcBef>
              <a:spcAft>
                <a:spcPts val="0"/>
              </a:spcAft>
              <a:buNone/>
            </a:pPr>
            <a:r>
              <a:rPr lang="az"/>
              <a:t>High Altitude Balloon Launch</a:t>
            </a:r>
            <a:endParaRPr/>
          </a:p>
        </p:txBody>
      </p:sp>
      <p:pic>
        <p:nvPicPr>
          <p:cNvPr id="129" name="Shape 129"/>
          <p:cNvPicPr preferRelativeResize="0"/>
          <p:nvPr/>
        </p:nvPicPr>
        <p:blipFill>
          <a:blip r:embed="rId3">
            <a:alphaModFix/>
          </a:blip>
          <a:stretch>
            <a:fillRect/>
          </a:stretch>
        </p:blipFill>
        <p:spPr>
          <a:xfrm>
            <a:off x="233300" y="205675"/>
            <a:ext cx="7086600" cy="1133475"/>
          </a:xfrm>
          <a:prstGeom prst="rect">
            <a:avLst/>
          </a:prstGeom>
          <a:noFill/>
          <a:ln>
            <a:noFill/>
          </a:ln>
        </p:spPr>
      </p:pic>
      <p:pic>
        <p:nvPicPr>
          <p:cNvPr id="130" name="Shape 130"/>
          <p:cNvPicPr preferRelativeResize="0"/>
          <p:nvPr/>
        </p:nvPicPr>
        <p:blipFill>
          <a:blip r:embed="rId4">
            <a:alphaModFix/>
          </a:blip>
          <a:stretch>
            <a:fillRect/>
          </a:stretch>
        </p:blipFill>
        <p:spPr>
          <a:xfrm>
            <a:off x="6494500" y="2286225"/>
            <a:ext cx="2286000" cy="2419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96750" y="1385113"/>
            <a:ext cx="2551200" cy="23733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z" sz="1800">
                <a:solidFill>
                  <a:srgbClr val="000000"/>
                </a:solidFill>
              </a:rPr>
              <a:t>During the month of March 2018, our group took ozone measurements throughout the Navajo reservation.</a:t>
            </a:r>
            <a:endParaRPr sz="1800">
              <a:solidFill>
                <a:srgbClr val="000000"/>
              </a:solidFill>
            </a:endParaRPr>
          </a:p>
        </p:txBody>
      </p:sp>
      <p:pic>
        <p:nvPicPr>
          <p:cNvPr id="194" name="Shape 194"/>
          <p:cNvPicPr preferRelativeResize="0"/>
          <p:nvPr/>
        </p:nvPicPr>
        <p:blipFill rotWithShape="1">
          <a:blip r:embed="rId3">
            <a:alphaModFix/>
          </a:blip>
          <a:srcRect r="6296" b="5846"/>
          <a:stretch/>
        </p:blipFill>
        <p:spPr>
          <a:xfrm>
            <a:off x="2932225" y="617863"/>
            <a:ext cx="5181977" cy="3907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706725" y="285625"/>
            <a:ext cx="7505700" cy="954600"/>
          </a:xfrm>
          <a:prstGeom prst="rect">
            <a:avLst/>
          </a:prstGeom>
          <a:solidFill>
            <a:srgbClr val="FFFFFF"/>
          </a:solidFill>
        </p:spPr>
        <p:txBody>
          <a:bodyPr spcFirstLastPara="1" wrap="square" lIns="91425" tIns="91425" rIns="91425" bIns="91425" anchor="t" anchorCtr="0">
            <a:noAutofit/>
          </a:bodyPr>
          <a:lstStyle/>
          <a:p>
            <a:pPr marL="0" lvl="0" indent="0">
              <a:spcBef>
                <a:spcPts val="0"/>
              </a:spcBef>
              <a:spcAft>
                <a:spcPts val="0"/>
              </a:spcAft>
              <a:buNone/>
            </a:pPr>
            <a:r>
              <a:rPr lang="az"/>
              <a:t>March 2018 - Average O3</a:t>
            </a:r>
            <a:endParaRPr/>
          </a:p>
        </p:txBody>
      </p:sp>
      <p:pic>
        <p:nvPicPr>
          <p:cNvPr id="200" name="Shape 200"/>
          <p:cNvPicPr preferRelativeResize="0"/>
          <p:nvPr/>
        </p:nvPicPr>
        <p:blipFill rotWithShape="1">
          <a:blip r:embed="rId3">
            <a:alphaModFix/>
          </a:blip>
          <a:srcRect r="7097" b="6085"/>
          <a:stretch/>
        </p:blipFill>
        <p:spPr>
          <a:xfrm>
            <a:off x="1176800" y="1039300"/>
            <a:ext cx="6277125" cy="3686825"/>
          </a:xfrm>
          <a:prstGeom prst="rect">
            <a:avLst/>
          </a:prstGeom>
          <a:noFill/>
          <a:ln>
            <a:noFill/>
          </a:ln>
        </p:spPr>
      </p:pic>
      <p:cxnSp>
        <p:nvCxnSpPr>
          <p:cNvPr id="201" name="Shape 201"/>
          <p:cNvCxnSpPr/>
          <p:nvPr/>
        </p:nvCxnSpPr>
        <p:spPr>
          <a:xfrm flipH="1">
            <a:off x="4726125" y="1325775"/>
            <a:ext cx="2418300" cy="1068000"/>
          </a:xfrm>
          <a:prstGeom prst="straightConnector1">
            <a:avLst/>
          </a:prstGeom>
          <a:noFill/>
          <a:ln w="9525" cap="flat" cmpd="sng">
            <a:solidFill>
              <a:schemeClr val="dk2"/>
            </a:solidFill>
            <a:prstDash val="solid"/>
            <a:round/>
            <a:headEnd type="none" w="med" len="med"/>
            <a:tailEnd type="triangle" w="med" len="med"/>
          </a:ln>
        </p:spPr>
      </p:cxnSp>
      <p:sp>
        <p:nvSpPr>
          <p:cNvPr id="202" name="Shape 202"/>
          <p:cNvSpPr txBox="1"/>
          <p:nvPr/>
        </p:nvSpPr>
        <p:spPr>
          <a:xfrm>
            <a:off x="7144425" y="1104800"/>
            <a:ext cx="1068000" cy="573000"/>
          </a:xfrm>
          <a:prstGeom prst="rect">
            <a:avLst/>
          </a:prstGeom>
          <a:solidFill>
            <a:srgbClr val="00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az" b="1"/>
              <a:t>32.24 ppb</a:t>
            </a:r>
            <a:endParaRPr b="1"/>
          </a:p>
          <a:p>
            <a:pPr marL="0" lvl="0" indent="0">
              <a:spcBef>
                <a:spcPts val="0"/>
              </a:spcBef>
              <a:spcAft>
                <a:spcPts val="0"/>
              </a:spcAft>
              <a:buNone/>
            </a:pPr>
            <a:r>
              <a:rPr lang="az"/>
              <a:t>@ 7,142’</a:t>
            </a:r>
            <a:endParaRPr/>
          </a:p>
        </p:txBody>
      </p:sp>
      <p:cxnSp>
        <p:nvCxnSpPr>
          <p:cNvPr id="203" name="Shape 203"/>
          <p:cNvCxnSpPr/>
          <p:nvPr/>
        </p:nvCxnSpPr>
        <p:spPr>
          <a:xfrm rot="10800000">
            <a:off x="4861125" y="3093475"/>
            <a:ext cx="2737500" cy="294600"/>
          </a:xfrm>
          <a:prstGeom prst="straightConnector1">
            <a:avLst/>
          </a:prstGeom>
          <a:noFill/>
          <a:ln w="9525" cap="flat" cmpd="sng">
            <a:solidFill>
              <a:schemeClr val="dk2"/>
            </a:solidFill>
            <a:prstDash val="solid"/>
            <a:round/>
            <a:headEnd type="none" w="med" len="med"/>
            <a:tailEnd type="triangle" w="med" len="med"/>
          </a:ln>
        </p:spPr>
      </p:cxnSp>
      <p:sp>
        <p:nvSpPr>
          <p:cNvPr id="204" name="Shape 204"/>
          <p:cNvSpPr txBox="1"/>
          <p:nvPr/>
        </p:nvSpPr>
        <p:spPr>
          <a:xfrm>
            <a:off x="7610900" y="3118025"/>
            <a:ext cx="1068000" cy="573000"/>
          </a:xfrm>
          <a:prstGeom prst="rect">
            <a:avLst/>
          </a:prstGeom>
          <a:solidFill>
            <a:srgbClr val="00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az" b="1"/>
              <a:t>39.63 ppb</a:t>
            </a:r>
            <a:endParaRPr b="1"/>
          </a:p>
          <a:p>
            <a:pPr marL="0" lvl="0" indent="0">
              <a:spcBef>
                <a:spcPts val="0"/>
              </a:spcBef>
              <a:spcAft>
                <a:spcPts val="0"/>
              </a:spcAft>
              <a:buNone/>
            </a:pPr>
            <a:r>
              <a:rPr lang="az"/>
              <a:t>@ 6,830’</a:t>
            </a:r>
            <a:endParaRPr/>
          </a:p>
        </p:txBody>
      </p:sp>
      <p:cxnSp>
        <p:nvCxnSpPr>
          <p:cNvPr id="205" name="Shape 205"/>
          <p:cNvCxnSpPr/>
          <p:nvPr/>
        </p:nvCxnSpPr>
        <p:spPr>
          <a:xfrm rot="10800000" flipH="1">
            <a:off x="3510850" y="2553600"/>
            <a:ext cx="810300" cy="1681500"/>
          </a:xfrm>
          <a:prstGeom prst="straightConnector1">
            <a:avLst/>
          </a:prstGeom>
          <a:noFill/>
          <a:ln w="9525" cap="flat" cmpd="sng">
            <a:solidFill>
              <a:schemeClr val="dk2"/>
            </a:solidFill>
            <a:prstDash val="solid"/>
            <a:round/>
            <a:headEnd type="none" w="med" len="med"/>
            <a:tailEnd type="triangle" w="med" len="med"/>
          </a:ln>
        </p:spPr>
      </p:cxnSp>
      <p:sp>
        <p:nvSpPr>
          <p:cNvPr id="206" name="Shape 206"/>
          <p:cNvSpPr txBox="1"/>
          <p:nvPr/>
        </p:nvSpPr>
        <p:spPr>
          <a:xfrm>
            <a:off x="2393925" y="4222725"/>
            <a:ext cx="1129200" cy="573000"/>
          </a:xfrm>
          <a:prstGeom prst="rect">
            <a:avLst/>
          </a:prstGeom>
          <a:solidFill>
            <a:srgbClr val="00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az" b="1"/>
              <a:t>39.65 ppb</a:t>
            </a:r>
            <a:endParaRPr b="1"/>
          </a:p>
          <a:p>
            <a:pPr marL="0" lvl="0" indent="0">
              <a:spcBef>
                <a:spcPts val="0"/>
              </a:spcBef>
              <a:spcAft>
                <a:spcPts val="0"/>
              </a:spcAft>
              <a:buNone/>
            </a:pPr>
            <a:r>
              <a:rPr lang="az"/>
              <a:t>@ 5,506’</a:t>
            </a:r>
            <a:endParaRPr/>
          </a:p>
        </p:txBody>
      </p:sp>
      <p:cxnSp>
        <p:nvCxnSpPr>
          <p:cNvPr id="207" name="Shape 207"/>
          <p:cNvCxnSpPr/>
          <p:nvPr/>
        </p:nvCxnSpPr>
        <p:spPr>
          <a:xfrm>
            <a:off x="1669500" y="1988650"/>
            <a:ext cx="1669500" cy="651000"/>
          </a:xfrm>
          <a:prstGeom prst="straightConnector1">
            <a:avLst/>
          </a:prstGeom>
          <a:noFill/>
          <a:ln w="9525" cap="flat" cmpd="sng">
            <a:solidFill>
              <a:schemeClr val="dk2"/>
            </a:solidFill>
            <a:prstDash val="solid"/>
            <a:round/>
            <a:headEnd type="none" w="med" len="med"/>
            <a:tailEnd type="triangle" w="med" len="med"/>
          </a:ln>
        </p:spPr>
      </p:cxnSp>
      <p:sp>
        <p:nvSpPr>
          <p:cNvPr id="208" name="Shape 208"/>
          <p:cNvSpPr txBox="1"/>
          <p:nvPr/>
        </p:nvSpPr>
        <p:spPr>
          <a:xfrm>
            <a:off x="515575" y="1718600"/>
            <a:ext cx="1153800" cy="573000"/>
          </a:xfrm>
          <a:prstGeom prst="rect">
            <a:avLst/>
          </a:prstGeom>
          <a:solidFill>
            <a:srgbClr val="00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az" b="1"/>
              <a:t>42.30 ppb</a:t>
            </a:r>
            <a:endParaRPr b="1"/>
          </a:p>
          <a:p>
            <a:pPr marL="0" lvl="0" indent="0">
              <a:spcBef>
                <a:spcPts val="0"/>
              </a:spcBef>
              <a:spcAft>
                <a:spcPts val="0"/>
              </a:spcAft>
              <a:buNone/>
            </a:pPr>
            <a:r>
              <a:rPr lang="az"/>
              <a:t>@ 6,350’</a:t>
            </a:r>
            <a:endParaRPr/>
          </a:p>
        </p:txBody>
      </p:sp>
      <p:cxnSp>
        <p:nvCxnSpPr>
          <p:cNvPr id="209" name="Shape 209"/>
          <p:cNvCxnSpPr/>
          <p:nvPr/>
        </p:nvCxnSpPr>
        <p:spPr>
          <a:xfrm rot="10800000" flipH="1">
            <a:off x="1767700" y="2639600"/>
            <a:ext cx="1902600" cy="895800"/>
          </a:xfrm>
          <a:prstGeom prst="straightConnector1">
            <a:avLst/>
          </a:prstGeom>
          <a:noFill/>
          <a:ln w="9525" cap="flat" cmpd="sng">
            <a:solidFill>
              <a:schemeClr val="dk2"/>
            </a:solidFill>
            <a:prstDash val="solid"/>
            <a:round/>
            <a:headEnd type="none" w="med" len="med"/>
            <a:tailEnd type="triangle" w="med" len="med"/>
          </a:ln>
        </p:spPr>
      </p:cxnSp>
      <p:sp>
        <p:nvSpPr>
          <p:cNvPr id="210" name="Shape 210"/>
          <p:cNvSpPr txBox="1"/>
          <p:nvPr/>
        </p:nvSpPr>
        <p:spPr>
          <a:xfrm>
            <a:off x="564675" y="3388075"/>
            <a:ext cx="1203000" cy="573000"/>
          </a:xfrm>
          <a:prstGeom prst="rect">
            <a:avLst/>
          </a:prstGeom>
          <a:solidFill>
            <a:srgbClr val="00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az" b="1"/>
              <a:t>34.81 ppb</a:t>
            </a:r>
            <a:endParaRPr b="1"/>
          </a:p>
          <a:p>
            <a:pPr marL="0" lvl="0" indent="0">
              <a:spcBef>
                <a:spcPts val="0"/>
              </a:spcBef>
              <a:spcAft>
                <a:spcPts val="0"/>
              </a:spcAft>
              <a:buNone/>
            </a:pPr>
            <a:r>
              <a:rPr lang="az"/>
              <a:t>@ 5,928’</a:t>
            </a:r>
            <a:endParaRPr/>
          </a:p>
        </p:txBody>
      </p:sp>
      <p:sp>
        <p:nvSpPr>
          <p:cNvPr id="211" name="Shape 211"/>
          <p:cNvSpPr txBox="1"/>
          <p:nvPr/>
        </p:nvSpPr>
        <p:spPr>
          <a:xfrm>
            <a:off x="2872550" y="2291600"/>
            <a:ext cx="1043400" cy="294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az">
                <a:solidFill>
                  <a:srgbClr val="1155CC"/>
                </a:solidFill>
              </a:rPr>
              <a:t>Piñon</a:t>
            </a:r>
            <a:endParaRPr>
              <a:solidFill>
                <a:srgbClr val="1155CC"/>
              </a:solidFill>
            </a:endParaRPr>
          </a:p>
        </p:txBody>
      </p:sp>
      <p:sp>
        <p:nvSpPr>
          <p:cNvPr id="212" name="Shape 212"/>
          <p:cNvSpPr txBox="1"/>
          <p:nvPr/>
        </p:nvSpPr>
        <p:spPr>
          <a:xfrm>
            <a:off x="2393925" y="2586200"/>
            <a:ext cx="1780200" cy="39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az">
                <a:solidFill>
                  <a:srgbClr val="1155CC"/>
                </a:solidFill>
              </a:rPr>
              <a:t>Salina Springs</a:t>
            </a:r>
            <a:endParaRPr>
              <a:solidFill>
                <a:srgbClr val="1155C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1034825" y="1046363"/>
            <a:ext cx="7074349" cy="3130576"/>
          </a:xfrm>
          <a:prstGeom prst="rect">
            <a:avLst/>
          </a:prstGeom>
          <a:noFill/>
          <a:ln>
            <a:noFill/>
          </a:ln>
        </p:spPr>
      </p:pic>
      <p:sp>
        <p:nvSpPr>
          <p:cNvPr id="218" name="Shape 218"/>
          <p:cNvSpPr txBox="1"/>
          <p:nvPr/>
        </p:nvSpPr>
        <p:spPr>
          <a:xfrm>
            <a:off x="696000" y="4217075"/>
            <a:ext cx="7752000" cy="6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az">
                <a:latin typeface="Nunito"/>
                <a:ea typeface="Nunito"/>
                <a:cs typeface="Nunito"/>
                <a:sym typeface="Nunito"/>
              </a:rPr>
              <a:t>U.S. ozone-monitoring sites between 2011 and 2013. Dark blue dots show sites that did not comply with the health-based federal standard of 75 parts per billion (ppb). </a:t>
            </a:r>
            <a:r>
              <a:rPr lang="az" sz="1100">
                <a:latin typeface="Nunito"/>
                <a:ea typeface="Nunito"/>
                <a:cs typeface="Nunito"/>
                <a:sym typeface="Nunito"/>
              </a:rPr>
              <a:t>Credit: Map: O. Cooper et al., </a:t>
            </a:r>
            <a:r>
              <a:rPr lang="az" sz="1100" i="1">
                <a:latin typeface="Nunito"/>
                <a:ea typeface="Nunito"/>
                <a:cs typeface="Nunito"/>
                <a:sym typeface="Nunito"/>
              </a:rPr>
              <a:t>Science</a:t>
            </a:r>
            <a:endParaRPr/>
          </a:p>
        </p:txBody>
      </p:sp>
      <p:sp>
        <p:nvSpPr>
          <p:cNvPr id="219" name="Shape 219"/>
          <p:cNvSpPr txBox="1">
            <a:spLocks noGrp="1"/>
          </p:cNvSpPr>
          <p:nvPr>
            <p:ph type="title"/>
          </p:nvPr>
        </p:nvSpPr>
        <p:spPr>
          <a:xfrm>
            <a:off x="819150" y="258875"/>
            <a:ext cx="7505700" cy="747300"/>
          </a:xfrm>
          <a:prstGeom prst="rect">
            <a:avLst/>
          </a:prstGeom>
          <a:solidFill>
            <a:schemeClr val="dk1"/>
          </a:solidFill>
        </p:spPr>
        <p:txBody>
          <a:bodyPr spcFirstLastPara="1" wrap="square" lIns="91425" tIns="91425" rIns="91425" bIns="91425" anchor="t" anchorCtr="0">
            <a:noAutofit/>
          </a:bodyPr>
          <a:lstStyle/>
          <a:p>
            <a:pPr marL="0" lvl="0" indent="0" algn="ctr" rtl="0">
              <a:spcBef>
                <a:spcPts val="0"/>
              </a:spcBef>
              <a:spcAft>
                <a:spcPts val="0"/>
              </a:spcAft>
              <a:buNone/>
            </a:pPr>
            <a:r>
              <a:rPr lang="az" sz="2400"/>
              <a:t>How does this correlate to the rest of America?</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Conclusion</a:t>
            </a:r>
            <a:endParaRPr/>
          </a:p>
        </p:txBody>
      </p:sp>
      <p:pic>
        <p:nvPicPr>
          <p:cNvPr id="225" name="Shape 225"/>
          <p:cNvPicPr preferRelativeResize="0"/>
          <p:nvPr/>
        </p:nvPicPr>
        <p:blipFill>
          <a:blip r:embed="rId3">
            <a:alphaModFix/>
          </a:blip>
          <a:stretch>
            <a:fillRect/>
          </a:stretch>
        </p:blipFill>
        <p:spPr>
          <a:xfrm>
            <a:off x="741250" y="1859875"/>
            <a:ext cx="1369775" cy="1826375"/>
          </a:xfrm>
          <a:prstGeom prst="rect">
            <a:avLst/>
          </a:prstGeom>
          <a:noFill/>
          <a:ln>
            <a:noFill/>
          </a:ln>
        </p:spPr>
      </p:pic>
      <p:pic>
        <p:nvPicPr>
          <p:cNvPr id="226" name="Shape 226"/>
          <p:cNvPicPr preferRelativeResize="0"/>
          <p:nvPr/>
        </p:nvPicPr>
        <p:blipFill>
          <a:blip r:embed="rId4">
            <a:alphaModFix/>
          </a:blip>
          <a:stretch>
            <a:fillRect/>
          </a:stretch>
        </p:blipFill>
        <p:spPr>
          <a:xfrm>
            <a:off x="2263425" y="1883924"/>
            <a:ext cx="1369775" cy="1826367"/>
          </a:xfrm>
          <a:prstGeom prst="rect">
            <a:avLst/>
          </a:prstGeom>
          <a:noFill/>
          <a:ln>
            <a:noFill/>
          </a:ln>
        </p:spPr>
      </p:pic>
      <p:pic>
        <p:nvPicPr>
          <p:cNvPr id="227" name="Shape 227"/>
          <p:cNvPicPr preferRelativeResize="0"/>
          <p:nvPr/>
        </p:nvPicPr>
        <p:blipFill>
          <a:blip r:embed="rId5">
            <a:alphaModFix/>
          </a:blip>
          <a:stretch>
            <a:fillRect/>
          </a:stretch>
        </p:blipFill>
        <p:spPr>
          <a:xfrm>
            <a:off x="3785600" y="1883924"/>
            <a:ext cx="1369775" cy="1826367"/>
          </a:xfrm>
          <a:prstGeom prst="rect">
            <a:avLst/>
          </a:prstGeom>
          <a:noFill/>
          <a:ln>
            <a:noFill/>
          </a:ln>
        </p:spPr>
      </p:pic>
      <p:pic>
        <p:nvPicPr>
          <p:cNvPr id="228" name="Shape 228"/>
          <p:cNvPicPr preferRelativeResize="0"/>
          <p:nvPr/>
        </p:nvPicPr>
        <p:blipFill>
          <a:blip r:embed="rId6">
            <a:alphaModFix/>
          </a:blip>
          <a:stretch>
            <a:fillRect/>
          </a:stretch>
        </p:blipFill>
        <p:spPr>
          <a:xfrm>
            <a:off x="5307775" y="1883924"/>
            <a:ext cx="1369775" cy="1826367"/>
          </a:xfrm>
          <a:prstGeom prst="rect">
            <a:avLst/>
          </a:prstGeom>
          <a:noFill/>
          <a:ln>
            <a:noFill/>
          </a:ln>
        </p:spPr>
      </p:pic>
      <p:pic>
        <p:nvPicPr>
          <p:cNvPr id="229" name="Shape 229"/>
          <p:cNvPicPr preferRelativeResize="0"/>
          <p:nvPr/>
        </p:nvPicPr>
        <p:blipFill>
          <a:blip r:embed="rId7">
            <a:alphaModFix/>
          </a:blip>
          <a:stretch>
            <a:fillRect/>
          </a:stretch>
        </p:blipFill>
        <p:spPr>
          <a:xfrm>
            <a:off x="6829950" y="1883924"/>
            <a:ext cx="1369775" cy="1826372"/>
          </a:xfrm>
          <a:prstGeom prst="rect">
            <a:avLst/>
          </a:prstGeom>
          <a:noFill/>
          <a:ln>
            <a:noFill/>
          </a:ln>
        </p:spPr>
      </p:pic>
      <p:sp>
        <p:nvSpPr>
          <p:cNvPr id="230" name="Shape 230"/>
          <p:cNvSpPr txBox="1"/>
          <p:nvPr/>
        </p:nvSpPr>
        <p:spPr>
          <a:xfrm>
            <a:off x="962238" y="3686250"/>
            <a:ext cx="1026000" cy="245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z" sz="1100"/>
              <a:t>Tsaile, AZ</a:t>
            </a:r>
            <a:endParaRPr sz="1100"/>
          </a:p>
        </p:txBody>
      </p:sp>
      <p:sp>
        <p:nvSpPr>
          <p:cNvPr id="231" name="Shape 231"/>
          <p:cNvSpPr txBox="1"/>
          <p:nvPr/>
        </p:nvSpPr>
        <p:spPr>
          <a:xfrm>
            <a:off x="2263423" y="3686250"/>
            <a:ext cx="1400400" cy="245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z" sz="1100"/>
              <a:t>Window Rock, AZ</a:t>
            </a:r>
            <a:endParaRPr sz="1100"/>
          </a:p>
        </p:txBody>
      </p:sp>
      <p:sp>
        <p:nvSpPr>
          <p:cNvPr id="232" name="Shape 232"/>
          <p:cNvSpPr txBox="1"/>
          <p:nvPr/>
        </p:nvSpPr>
        <p:spPr>
          <a:xfrm>
            <a:off x="3826775" y="3686250"/>
            <a:ext cx="1522200" cy="245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z" sz="1100"/>
              <a:t>Salina Springs, AZ</a:t>
            </a:r>
            <a:endParaRPr sz="1100"/>
          </a:p>
        </p:txBody>
      </p:sp>
      <p:sp>
        <p:nvSpPr>
          <p:cNvPr id="233" name="Shape 233"/>
          <p:cNvSpPr txBox="1"/>
          <p:nvPr/>
        </p:nvSpPr>
        <p:spPr>
          <a:xfrm>
            <a:off x="5572775" y="3686250"/>
            <a:ext cx="1166100" cy="245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z" sz="1100"/>
              <a:t>Piñon, AZ</a:t>
            </a:r>
            <a:endParaRPr sz="1100"/>
          </a:p>
        </p:txBody>
      </p:sp>
      <p:sp>
        <p:nvSpPr>
          <p:cNvPr id="234" name="Shape 234"/>
          <p:cNvSpPr txBox="1"/>
          <p:nvPr/>
        </p:nvSpPr>
        <p:spPr>
          <a:xfrm>
            <a:off x="7064750" y="3686250"/>
            <a:ext cx="1338000" cy="245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z" sz="1100"/>
              <a:t>Chinle, AZ</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sz="3000"/>
              <a:t>Carbon Dioxide</a:t>
            </a:r>
            <a:endParaRPr sz="3000"/>
          </a:p>
          <a:p>
            <a:pPr marL="0" lvl="0" indent="0">
              <a:spcBef>
                <a:spcPts val="0"/>
              </a:spcBef>
              <a:spcAft>
                <a:spcPts val="0"/>
              </a:spcAft>
              <a:buNone/>
            </a:pPr>
            <a:endParaRPr sz="2400"/>
          </a:p>
          <a:p>
            <a:pPr marL="0" lvl="0" indent="0">
              <a:spcBef>
                <a:spcPts val="0"/>
              </a:spcBef>
              <a:spcAft>
                <a:spcPts val="0"/>
              </a:spcAft>
              <a:buNone/>
            </a:pPr>
            <a:endParaRPr sz="2400"/>
          </a:p>
        </p:txBody>
      </p:sp>
      <p:sp>
        <p:nvSpPr>
          <p:cNvPr id="240" name="Shape 2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Carbon Dioxide is an important greenhouse gas which helps in trapping heat into our atmosphere.</a:t>
            </a:r>
            <a:endParaRPr/>
          </a:p>
          <a:p>
            <a:pPr marL="0" lvl="0" indent="0">
              <a:spcBef>
                <a:spcPts val="1600"/>
              </a:spcBef>
              <a:spcAft>
                <a:spcPts val="0"/>
              </a:spcAft>
              <a:buNone/>
            </a:pPr>
            <a:r>
              <a:rPr lang="az"/>
              <a:t>Elevated levels of Carbon Dioxide, are trapping more heat in the atmosphere, causing the Earth’s temperature to rise in what is known as Global Warming.</a:t>
            </a:r>
            <a:endParaRPr/>
          </a:p>
          <a:p>
            <a:pPr marL="0" lvl="0" indent="0">
              <a:spcBef>
                <a:spcPts val="1600"/>
              </a:spcBef>
              <a:spcAft>
                <a:spcPts val="0"/>
              </a:spcAft>
              <a:buNone/>
            </a:pPr>
            <a:r>
              <a:rPr lang="az"/>
              <a:t>What levels of Carbon Dioxide within the Navajo Nation?</a:t>
            </a:r>
            <a:endParaRPr/>
          </a:p>
          <a:p>
            <a:pPr marL="0" lvl="0" indent="0">
              <a:spcBef>
                <a:spcPts val="1600"/>
              </a:spcBef>
              <a:spcAft>
                <a:spcPts val="1600"/>
              </a:spcAft>
              <a:buNone/>
            </a:pPr>
            <a:r>
              <a:rPr lang="az"/>
              <a:t>What effects are it causing?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819150" y="845600"/>
            <a:ext cx="7505700" cy="95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z"/>
              <a:t>Radiation and Its Effects on the Navajo Nation Environment</a:t>
            </a:r>
            <a:endParaRPr/>
          </a:p>
        </p:txBody>
      </p:sp>
      <p:sp>
        <p:nvSpPr>
          <p:cNvPr id="246" name="Shape 24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marR="0" lvl="0" indent="-381000" rtl="0">
              <a:lnSpc>
                <a:spcPct val="100000"/>
              </a:lnSpc>
              <a:spcBef>
                <a:spcPts val="0"/>
              </a:spcBef>
              <a:spcAft>
                <a:spcPts val="0"/>
              </a:spcAft>
              <a:buClr>
                <a:srgbClr val="000000"/>
              </a:buClr>
              <a:buSzPts val="2400"/>
              <a:buFont typeface="Nunito"/>
              <a:buChar char="●"/>
            </a:pPr>
            <a:r>
              <a:rPr lang="az" sz="2400">
                <a:solidFill>
                  <a:srgbClr val="000000"/>
                </a:solidFill>
                <a:latin typeface="Nunito"/>
                <a:ea typeface="Nunito"/>
                <a:cs typeface="Nunito"/>
                <a:sym typeface="Nunito"/>
              </a:rPr>
              <a:t>What types of radiation exist in the air?</a:t>
            </a:r>
            <a:endParaRPr sz="2400">
              <a:solidFill>
                <a:srgbClr val="000000"/>
              </a:solidFill>
              <a:latin typeface="Nunito"/>
              <a:ea typeface="Nunito"/>
              <a:cs typeface="Nunito"/>
              <a:sym typeface="Nunito"/>
            </a:endParaRPr>
          </a:p>
          <a:p>
            <a:pPr marL="457200" marR="0" lvl="0" indent="-381000" rtl="0">
              <a:lnSpc>
                <a:spcPct val="100000"/>
              </a:lnSpc>
              <a:spcBef>
                <a:spcPts val="0"/>
              </a:spcBef>
              <a:spcAft>
                <a:spcPts val="0"/>
              </a:spcAft>
              <a:buClr>
                <a:srgbClr val="000000"/>
              </a:buClr>
              <a:buSzPts val="2400"/>
              <a:buFont typeface="Nunito"/>
              <a:buChar char="●"/>
            </a:pPr>
            <a:r>
              <a:rPr lang="az" sz="2400">
                <a:solidFill>
                  <a:srgbClr val="000000"/>
                </a:solidFill>
                <a:latin typeface="Nunito"/>
                <a:ea typeface="Nunito"/>
                <a:cs typeface="Nunito"/>
                <a:sym typeface="Nunito"/>
              </a:rPr>
              <a:t>How does this correlate to the environment?</a:t>
            </a:r>
            <a:endParaRPr sz="2400">
              <a:solidFill>
                <a:srgbClr val="000000"/>
              </a:solidFill>
              <a:latin typeface="Nunito"/>
              <a:ea typeface="Nunito"/>
              <a:cs typeface="Nunito"/>
              <a:sym typeface="Nunito"/>
            </a:endParaRPr>
          </a:p>
          <a:p>
            <a:pPr marL="457200" marR="0" lvl="0" indent="-381000" rtl="0">
              <a:lnSpc>
                <a:spcPct val="100000"/>
              </a:lnSpc>
              <a:spcBef>
                <a:spcPts val="0"/>
              </a:spcBef>
              <a:spcAft>
                <a:spcPts val="0"/>
              </a:spcAft>
              <a:buClr>
                <a:srgbClr val="000000"/>
              </a:buClr>
              <a:buSzPts val="2400"/>
              <a:buFont typeface="Nunito"/>
              <a:buChar char="●"/>
            </a:pPr>
            <a:r>
              <a:rPr lang="az" sz="2400">
                <a:solidFill>
                  <a:srgbClr val="000000"/>
                </a:solidFill>
                <a:latin typeface="Nunito"/>
                <a:ea typeface="Nunito"/>
                <a:cs typeface="Nunito"/>
                <a:sym typeface="Nunito"/>
              </a:rPr>
              <a:t>What are the effects of radiation on the human body?</a:t>
            </a:r>
            <a:endParaRPr sz="2400">
              <a:solidFill>
                <a:srgbClr val="000000"/>
              </a:solidFill>
              <a:latin typeface="Nunito"/>
              <a:ea typeface="Nunito"/>
              <a:cs typeface="Nunito"/>
              <a:sym typeface="Nunito"/>
            </a:endParaRPr>
          </a:p>
          <a:p>
            <a:pPr marL="457200" marR="0" lvl="0" indent="-381000" rtl="0">
              <a:lnSpc>
                <a:spcPct val="100000"/>
              </a:lnSpc>
              <a:spcBef>
                <a:spcPts val="0"/>
              </a:spcBef>
              <a:spcAft>
                <a:spcPts val="0"/>
              </a:spcAft>
              <a:buClr>
                <a:srgbClr val="000000"/>
              </a:buClr>
              <a:buSzPts val="2400"/>
              <a:buFont typeface="Nunito"/>
              <a:buChar char="●"/>
            </a:pPr>
            <a:r>
              <a:rPr lang="az" sz="2400">
                <a:solidFill>
                  <a:srgbClr val="000000"/>
                </a:solidFill>
                <a:latin typeface="Nunito"/>
                <a:ea typeface="Nunito"/>
                <a:cs typeface="Nunito"/>
                <a:sym typeface="Nunito"/>
              </a:rPr>
              <a:t>How is this related to pollution and climate change?</a:t>
            </a:r>
            <a:endParaRPr sz="2400">
              <a:solidFill>
                <a:srgbClr val="000000"/>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body" idx="4294967295"/>
          </p:nvPr>
        </p:nvSpPr>
        <p:spPr>
          <a:xfrm>
            <a:off x="546050" y="1050200"/>
            <a:ext cx="3709200" cy="34581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az">
                <a:solidFill>
                  <a:srgbClr val="000000"/>
                </a:solidFill>
                <a:latin typeface="Nunito"/>
                <a:ea typeface="Nunito"/>
                <a:cs typeface="Nunito"/>
                <a:sym typeface="Nunito"/>
              </a:rPr>
              <a:t>Solar radiation is radiated energy emitted from the sun and it is perpetually a renewable energy. </a:t>
            </a:r>
            <a:endParaRPr>
              <a:solidFill>
                <a:srgbClr val="000000"/>
              </a:solidFill>
              <a:latin typeface="Nunito"/>
              <a:ea typeface="Nunito"/>
              <a:cs typeface="Nunito"/>
              <a:sym typeface="Nunito"/>
            </a:endParaRPr>
          </a:p>
          <a:p>
            <a:pPr marL="0" lvl="0" indent="0" rtl="0">
              <a:lnSpc>
                <a:spcPct val="100000"/>
              </a:lnSpc>
              <a:spcBef>
                <a:spcPts val="0"/>
              </a:spcBef>
              <a:spcAft>
                <a:spcPts val="0"/>
              </a:spcAft>
              <a:buNone/>
            </a:pPr>
            <a:endParaRPr>
              <a:solidFill>
                <a:srgbClr val="000000"/>
              </a:solidFill>
              <a:latin typeface="Nunito"/>
              <a:ea typeface="Nunito"/>
              <a:cs typeface="Nunito"/>
              <a:sym typeface="Nunito"/>
            </a:endParaRPr>
          </a:p>
          <a:p>
            <a:pPr marL="0" lvl="0" indent="0" rtl="0">
              <a:lnSpc>
                <a:spcPct val="100000"/>
              </a:lnSpc>
              <a:spcBef>
                <a:spcPts val="0"/>
              </a:spcBef>
              <a:spcAft>
                <a:spcPts val="0"/>
              </a:spcAft>
              <a:buNone/>
            </a:pPr>
            <a:r>
              <a:rPr lang="az">
                <a:solidFill>
                  <a:srgbClr val="000000"/>
                </a:solidFill>
                <a:latin typeface="Nunito"/>
                <a:ea typeface="Nunito"/>
                <a:cs typeface="Nunito"/>
                <a:sym typeface="Nunito"/>
              </a:rPr>
              <a:t>The incoming radiation can be reflected by ice caps, clouds, and the surface of Earth but global warming affects the surfaces of reflection due to anthropogenic activities.</a:t>
            </a:r>
            <a:endParaRPr>
              <a:solidFill>
                <a:srgbClr val="000000"/>
              </a:solidFill>
              <a:latin typeface="Nunito"/>
              <a:ea typeface="Nunito"/>
              <a:cs typeface="Nunito"/>
              <a:sym typeface="Nunito"/>
            </a:endParaRPr>
          </a:p>
          <a:p>
            <a:pPr marL="0" lvl="0" indent="0" rtl="0">
              <a:lnSpc>
                <a:spcPct val="100000"/>
              </a:lnSpc>
              <a:spcBef>
                <a:spcPts val="0"/>
              </a:spcBef>
              <a:spcAft>
                <a:spcPts val="0"/>
              </a:spcAft>
              <a:buNone/>
            </a:pPr>
            <a:endParaRPr>
              <a:solidFill>
                <a:srgbClr val="000000"/>
              </a:solidFill>
              <a:latin typeface="Nunito"/>
              <a:ea typeface="Nunito"/>
              <a:cs typeface="Nunito"/>
              <a:sym typeface="Nunito"/>
            </a:endParaRPr>
          </a:p>
          <a:p>
            <a:pPr marL="0" lvl="0" indent="0" rtl="0">
              <a:lnSpc>
                <a:spcPct val="100000"/>
              </a:lnSpc>
              <a:spcBef>
                <a:spcPts val="0"/>
              </a:spcBef>
              <a:spcAft>
                <a:spcPts val="0"/>
              </a:spcAft>
              <a:buNone/>
            </a:pPr>
            <a:r>
              <a:rPr lang="az" b="1">
                <a:solidFill>
                  <a:srgbClr val="000000"/>
                </a:solidFill>
                <a:latin typeface="Nunito"/>
                <a:ea typeface="Nunito"/>
                <a:cs typeface="Nunito"/>
                <a:sym typeface="Nunito"/>
              </a:rPr>
              <a:t>Causes:</a:t>
            </a:r>
            <a:r>
              <a:rPr lang="az">
                <a:solidFill>
                  <a:srgbClr val="000000"/>
                </a:solidFill>
                <a:latin typeface="Nunito"/>
                <a:ea typeface="Nunito"/>
                <a:cs typeface="Nunito"/>
                <a:sym typeface="Nunito"/>
              </a:rPr>
              <a:t> Infrared radiation can be reflected but due to a thick layer of greenhouse gases, the radiation can become entrapped, raising the temperature of the Earth.</a:t>
            </a:r>
            <a:endParaRPr>
              <a:solidFill>
                <a:srgbClr val="000000"/>
              </a:solidFill>
              <a:latin typeface="Nunito"/>
              <a:ea typeface="Nunito"/>
              <a:cs typeface="Nunito"/>
              <a:sym typeface="Nunito"/>
            </a:endParaRPr>
          </a:p>
          <a:p>
            <a:pPr marL="0" lvl="0" indent="0" rtl="0">
              <a:lnSpc>
                <a:spcPct val="100000"/>
              </a:lnSpc>
              <a:spcBef>
                <a:spcPts val="0"/>
              </a:spcBef>
              <a:spcAft>
                <a:spcPts val="0"/>
              </a:spcAft>
              <a:buNone/>
            </a:pPr>
            <a:endParaRPr>
              <a:solidFill>
                <a:srgbClr val="000000"/>
              </a:solidFill>
              <a:latin typeface="Nunito"/>
              <a:ea typeface="Nunito"/>
              <a:cs typeface="Nunito"/>
              <a:sym typeface="Nunito"/>
            </a:endParaRPr>
          </a:p>
          <a:p>
            <a:pPr marL="0" lvl="0" indent="0" rtl="0">
              <a:lnSpc>
                <a:spcPct val="100000"/>
              </a:lnSpc>
              <a:spcBef>
                <a:spcPts val="0"/>
              </a:spcBef>
              <a:spcAft>
                <a:spcPts val="0"/>
              </a:spcAft>
              <a:buNone/>
            </a:pPr>
            <a:r>
              <a:rPr lang="az" b="1">
                <a:solidFill>
                  <a:srgbClr val="000000"/>
                </a:solidFill>
                <a:latin typeface="Nunito"/>
                <a:ea typeface="Nunito"/>
                <a:cs typeface="Nunito"/>
                <a:sym typeface="Nunito"/>
              </a:rPr>
              <a:t>Goal:</a:t>
            </a:r>
            <a:r>
              <a:rPr lang="az">
                <a:solidFill>
                  <a:srgbClr val="000000"/>
                </a:solidFill>
                <a:latin typeface="Nunito"/>
                <a:ea typeface="Nunito"/>
                <a:cs typeface="Nunito"/>
                <a:sym typeface="Nunito"/>
              </a:rPr>
              <a:t> Monitor the incoming radiation to detect which part of the atmosphere solar radiation is strongest..</a:t>
            </a:r>
            <a:endParaRPr>
              <a:solidFill>
                <a:srgbClr val="000000"/>
              </a:solidFill>
              <a:latin typeface="Nunito"/>
              <a:ea typeface="Nunito"/>
              <a:cs typeface="Nunito"/>
              <a:sym typeface="Nunito"/>
            </a:endParaRPr>
          </a:p>
          <a:p>
            <a:pPr marL="0" lvl="0" indent="0" rtl="0">
              <a:spcBef>
                <a:spcPts val="0"/>
              </a:spcBef>
              <a:spcAft>
                <a:spcPts val="1600"/>
              </a:spcAft>
              <a:buNone/>
            </a:pPr>
            <a:endParaRPr/>
          </a:p>
        </p:txBody>
      </p:sp>
      <p:sp>
        <p:nvSpPr>
          <p:cNvPr id="252" name="Shape 252"/>
          <p:cNvSpPr txBox="1">
            <a:spLocks noGrp="1"/>
          </p:cNvSpPr>
          <p:nvPr>
            <p:ph type="title"/>
          </p:nvPr>
        </p:nvSpPr>
        <p:spPr>
          <a:xfrm>
            <a:off x="546050" y="493900"/>
            <a:ext cx="3709200" cy="5562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z"/>
              <a:t>Incoming Radiation</a:t>
            </a:r>
            <a:endParaRPr/>
          </a:p>
        </p:txBody>
      </p:sp>
      <p:pic>
        <p:nvPicPr>
          <p:cNvPr id="253" name="Shape 253"/>
          <p:cNvPicPr preferRelativeResize="0"/>
          <p:nvPr/>
        </p:nvPicPr>
        <p:blipFill>
          <a:blip r:embed="rId3">
            <a:alphaModFix/>
          </a:blip>
          <a:stretch>
            <a:fillRect/>
          </a:stretch>
        </p:blipFill>
        <p:spPr>
          <a:xfrm>
            <a:off x="5011625" y="490900"/>
            <a:ext cx="3426126" cy="4161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819150" y="4412250"/>
            <a:ext cx="7505700" cy="43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sz="1100">
                <a:solidFill>
                  <a:srgbClr val="000000"/>
                </a:solidFill>
              </a:rPr>
              <a:t>During the course of the flight, the ascending payload was able to measure the levels of radiation in the atmosphere. </a:t>
            </a:r>
            <a:endParaRPr sz="1100">
              <a:solidFill>
                <a:srgbClr val="000000"/>
              </a:solidFill>
            </a:endParaRPr>
          </a:p>
        </p:txBody>
      </p:sp>
      <p:pic>
        <p:nvPicPr>
          <p:cNvPr id="259" name="Shape 259"/>
          <p:cNvPicPr preferRelativeResize="0"/>
          <p:nvPr/>
        </p:nvPicPr>
        <p:blipFill>
          <a:blip r:embed="rId3">
            <a:alphaModFix/>
          </a:blip>
          <a:stretch>
            <a:fillRect/>
          </a:stretch>
        </p:blipFill>
        <p:spPr>
          <a:xfrm>
            <a:off x="999125" y="211025"/>
            <a:ext cx="7145750" cy="42785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title="Chart"/>
          <p:cNvPicPr preferRelativeResize="0"/>
          <p:nvPr/>
        </p:nvPicPr>
        <p:blipFill>
          <a:blip r:embed="rId3">
            <a:alphaModFix/>
          </a:blip>
          <a:stretch>
            <a:fillRect/>
          </a:stretch>
        </p:blipFill>
        <p:spPr>
          <a:xfrm>
            <a:off x="1676374" y="495049"/>
            <a:ext cx="5791241" cy="3584135"/>
          </a:xfrm>
          <a:prstGeom prst="rect">
            <a:avLst/>
          </a:prstGeom>
          <a:noFill/>
          <a:ln w="19050" cap="flat" cmpd="sng">
            <a:solidFill>
              <a:srgbClr val="000000"/>
            </a:solidFill>
            <a:prstDash val="solid"/>
            <a:round/>
            <a:headEnd type="none" w="sm" len="sm"/>
            <a:tailEnd type="none" w="sm" len="sm"/>
          </a:ln>
        </p:spPr>
      </p:pic>
      <p:sp>
        <p:nvSpPr>
          <p:cNvPr id="265" name="Shape 265"/>
          <p:cNvSpPr txBox="1">
            <a:spLocks noGrp="1"/>
          </p:cNvSpPr>
          <p:nvPr>
            <p:ph type="title"/>
          </p:nvPr>
        </p:nvSpPr>
        <p:spPr>
          <a:xfrm>
            <a:off x="819150" y="4079175"/>
            <a:ext cx="7505700" cy="92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z" sz="2400"/>
              <a:t>Temperature</a:t>
            </a:r>
            <a:endParaRPr sz="2400"/>
          </a:p>
          <a:p>
            <a:pPr marL="0" lvl="0" indent="0" algn="ctr">
              <a:spcBef>
                <a:spcPts val="0"/>
              </a:spcBef>
              <a:spcAft>
                <a:spcPts val="0"/>
              </a:spcAft>
              <a:buNone/>
            </a:pP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819150" y="495300"/>
            <a:ext cx="4485600" cy="996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Construction of Payloads </a:t>
            </a:r>
            <a:endParaRPr/>
          </a:p>
        </p:txBody>
      </p:sp>
      <p:sp>
        <p:nvSpPr>
          <p:cNvPr id="271" name="Shape 271"/>
          <p:cNvSpPr txBox="1">
            <a:spLocks noGrp="1"/>
          </p:cNvSpPr>
          <p:nvPr>
            <p:ph type="body" idx="1"/>
          </p:nvPr>
        </p:nvSpPr>
        <p:spPr>
          <a:xfrm>
            <a:off x="819150" y="1196725"/>
            <a:ext cx="4265700" cy="3241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sz="1400">
                <a:latin typeface="Nunito"/>
                <a:ea typeface="Nunito"/>
                <a:cs typeface="Nunito"/>
                <a:sym typeface="Nunito"/>
              </a:rPr>
              <a:t>The objective of our ASCEND project was to conduct an aerial investigation of the contaminants in the atmosphere above the Navajo Nation.</a:t>
            </a:r>
            <a:endParaRPr sz="1400">
              <a:latin typeface="Nunito"/>
              <a:ea typeface="Nunito"/>
              <a:cs typeface="Nunito"/>
              <a:sym typeface="Nunito"/>
            </a:endParaRPr>
          </a:p>
          <a:p>
            <a:pPr marL="0" lvl="0" indent="0">
              <a:spcBef>
                <a:spcPts val="1600"/>
              </a:spcBef>
              <a:spcAft>
                <a:spcPts val="0"/>
              </a:spcAft>
              <a:buNone/>
            </a:pPr>
            <a:r>
              <a:rPr lang="az" sz="1400">
                <a:latin typeface="Nunito"/>
                <a:ea typeface="Nunito"/>
                <a:cs typeface="Nunito"/>
                <a:sym typeface="Nunito"/>
              </a:rPr>
              <a:t>During construction of the payloads, we had to program sensors to the Arduino Uno/Due boards and initiate tests to ensure our sensors would be able to perform.</a:t>
            </a:r>
            <a:endParaRPr sz="1400">
              <a:latin typeface="Nunito"/>
              <a:ea typeface="Nunito"/>
              <a:cs typeface="Nunito"/>
              <a:sym typeface="Nunito"/>
            </a:endParaRPr>
          </a:p>
          <a:p>
            <a:pPr marL="0" lvl="0" indent="0">
              <a:spcBef>
                <a:spcPts val="1600"/>
              </a:spcBef>
              <a:spcAft>
                <a:spcPts val="1600"/>
              </a:spcAft>
              <a:buNone/>
            </a:pPr>
            <a:r>
              <a:rPr lang="az" sz="1400">
                <a:latin typeface="Nunito"/>
                <a:ea typeface="Nunito"/>
                <a:cs typeface="Nunito"/>
                <a:sym typeface="Nunito"/>
              </a:rPr>
              <a:t>During the flight, a majority of the payloads received data but we did not secure our SD cards (singular components) enough. The G-force during the flight may have affected the data log, therefore only a selected few payloads were able to retrieve atmospheric data.</a:t>
            </a:r>
            <a:endParaRPr sz="1400">
              <a:latin typeface="Nunito"/>
              <a:ea typeface="Nunito"/>
              <a:cs typeface="Nunito"/>
              <a:sym typeface="Nunito"/>
            </a:endParaRPr>
          </a:p>
        </p:txBody>
      </p:sp>
      <p:pic>
        <p:nvPicPr>
          <p:cNvPr id="272" name="Shape 272"/>
          <p:cNvPicPr preferRelativeResize="0"/>
          <p:nvPr/>
        </p:nvPicPr>
        <p:blipFill>
          <a:blip r:embed="rId3">
            <a:alphaModFix/>
          </a:blip>
          <a:stretch>
            <a:fillRect/>
          </a:stretch>
        </p:blipFill>
        <p:spPr>
          <a:xfrm>
            <a:off x="5868213" y="2533725"/>
            <a:ext cx="2095500" cy="2095500"/>
          </a:xfrm>
          <a:prstGeom prst="rect">
            <a:avLst/>
          </a:prstGeom>
          <a:noFill/>
          <a:ln>
            <a:noFill/>
          </a:ln>
        </p:spPr>
      </p:pic>
      <p:pic>
        <p:nvPicPr>
          <p:cNvPr id="273" name="Shape 273"/>
          <p:cNvPicPr preferRelativeResize="0"/>
          <p:nvPr/>
        </p:nvPicPr>
        <p:blipFill>
          <a:blip r:embed="rId4">
            <a:alphaModFix/>
          </a:blip>
          <a:stretch>
            <a:fillRect/>
          </a:stretch>
        </p:blipFill>
        <p:spPr>
          <a:xfrm>
            <a:off x="5896763" y="495288"/>
            <a:ext cx="2038425" cy="2038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584825" y="410500"/>
            <a:ext cx="7505700" cy="9546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az"/>
              <a:t>ASCEND! Interns</a:t>
            </a:r>
            <a:endParaRPr/>
          </a:p>
        </p:txBody>
      </p:sp>
      <p:sp>
        <p:nvSpPr>
          <p:cNvPr id="136" name="Shape 136"/>
          <p:cNvSpPr txBox="1">
            <a:spLocks noGrp="1"/>
          </p:cNvSpPr>
          <p:nvPr>
            <p:ph type="body" idx="1"/>
          </p:nvPr>
        </p:nvSpPr>
        <p:spPr>
          <a:xfrm>
            <a:off x="480650" y="1365100"/>
            <a:ext cx="4608000" cy="2638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az" sz="1200">
                <a:solidFill>
                  <a:srgbClr val="000000"/>
                </a:solidFill>
                <a:latin typeface="Nunito"/>
                <a:ea typeface="Nunito"/>
                <a:cs typeface="Nunito"/>
                <a:sym typeface="Nunito"/>
              </a:rPr>
              <a:t>Byron C. Shorty - Associates of Science in Pre-Engineering</a:t>
            </a: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Cordell R. Chee - Bachelors of Science in Biology</a:t>
            </a: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Jamie J. Begay - Associates of Arts in Liberal Arts</a:t>
            </a: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Kyle S. Goh - Associates of Science in Pre-Engineering</a:t>
            </a: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Lynshell Begay - Associates of Science in Environmental Science</a:t>
            </a: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Shawn D. Laughter - Associates of Science in Environmental Science</a:t>
            </a: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Stephanie Moses - Associates of Science in Health Occupation </a:t>
            </a: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Zachary O. Beaver - Associates of Arts in Din</a:t>
            </a:r>
            <a:r>
              <a:rPr lang="az" sz="1200">
                <a:solidFill>
                  <a:srgbClr val="333333"/>
                </a:solidFill>
                <a:latin typeface="Nunito"/>
                <a:ea typeface="Nunito"/>
                <a:cs typeface="Nunito"/>
                <a:sym typeface="Nunito"/>
              </a:rPr>
              <a:t>é</a:t>
            </a:r>
            <a:r>
              <a:rPr lang="az" sz="1200">
                <a:solidFill>
                  <a:srgbClr val="000000"/>
                </a:solidFill>
                <a:latin typeface="Nunito"/>
                <a:ea typeface="Nunito"/>
                <a:cs typeface="Nunito"/>
                <a:sym typeface="Nunito"/>
              </a:rPr>
              <a:t> Studies</a:t>
            </a: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Zoey D. Yazzie - Associates of Arts in Liberal Arts</a:t>
            </a:r>
            <a:endParaRPr sz="1200">
              <a:solidFill>
                <a:srgbClr val="000000"/>
              </a:solidFill>
              <a:latin typeface="Nunito"/>
              <a:ea typeface="Nunito"/>
              <a:cs typeface="Nunito"/>
              <a:sym typeface="Nunito"/>
            </a:endParaRPr>
          </a:p>
          <a:p>
            <a:pPr marL="0" lvl="0" indent="0" rtl="0">
              <a:spcBef>
                <a:spcPts val="0"/>
              </a:spcBef>
              <a:spcAft>
                <a:spcPts val="0"/>
              </a:spcAft>
              <a:buNone/>
            </a:pPr>
            <a:endParaRPr sz="1200">
              <a:solidFill>
                <a:srgbClr val="000000"/>
              </a:solidFill>
              <a:latin typeface="Nunito"/>
              <a:ea typeface="Nunito"/>
              <a:cs typeface="Nunito"/>
              <a:sym typeface="Nunito"/>
            </a:endParaRPr>
          </a:p>
          <a:p>
            <a:pPr marL="0" lvl="0" indent="0" rtl="0">
              <a:spcBef>
                <a:spcPts val="0"/>
              </a:spcBef>
              <a:spcAft>
                <a:spcPts val="0"/>
              </a:spcAft>
              <a:buNone/>
            </a:pPr>
            <a:r>
              <a:rPr lang="az" sz="1200">
                <a:solidFill>
                  <a:srgbClr val="000000"/>
                </a:solidFill>
                <a:latin typeface="Nunito"/>
                <a:ea typeface="Nunito"/>
                <a:cs typeface="Nunito"/>
                <a:sym typeface="Nunito"/>
              </a:rPr>
              <a:t>Advisor - Juanita Francis, Faculty, Diné College</a:t>
            </a:r>
            <a:endParaRPr sz="1200">
              <a:solidFill>
                <a:srgbClr val="000000"/>
              </a:solidFill>
              <a:latin typeface="Nunito"/>
              <a:ea typeface="Nunito"/>
              <a:cs typeface="Nunito"/>
              <a:sym typeface="Nunito"/>
            </a:endParaRPr>
          </a:p>
          <a:p>
            <a:pPr marL="0" lvl="0" indent="0">
              <a:spcBef>
                <a:spcPts val="0"/>
              </a:spcBef>
              <a:spcAft>
                <a:spcPts val="1600"/>
              </a:spcAft>
              <a:buNone/>
            </a:pPr>
            <a:endParaRPr/>
          </a:p>
        </p:txBody>
      </p:sp>
      <p:pic>
        <p:nvPicPr>
          <p:cNvPr id="137" name="Shape 137"/>
          <p:cNvPicPr preferRelativeResize="0"/>
          <p:nvPr/>
        </p:nvPicPr>
        <p:blipFill>
          <a:blip r:embed="rId3">
            <a:alphaModFix/>
          </a:blip>
          <a:stretch>
            <a:fillRect/>
          </a:stretch>
        </p:blipFill>
        <p:spPr>
          <a:xfrm>
            <a:off x="5168550" y="1443700"/>
            <a:ext cx="3625777" cy="241112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Shape 283"/>
          <p:cNvPicPr preferRelativeResize="0"/>
          <p:nvPr/>
        </p:nvPicPr>
        <p:blipFill>
          <a:blip r:embed="rId3">
            <a:alphaModFix/>
          </a:blip>
          <a:stretch>
            <a:fillRect/>
          </a:stretch>
        </p:blipFill>
        <p:spPr>
          <a:xfrm>
            <a:off x="6333553" y="1494924"/>
            <a:ext cx="2094428" cy="1392799"/>
          </a:xfrm>
          <a:prstGeom prst="rect">
            <a:avLst/>
          </a:prstGeom>
          <a:noFill/>
          <a:ln>
            <a:noFill/>
          </a:ln>
        </p:spPr>
      </p:pic>
      <p:pic>
        <p:nvPicPr>
          <p:cNvPr id="284" name="Shape 284"/>
          <p:cNvPicPr preferRelativeResize="0"/>
          <p:nvPr/>
        </p:nvPicPr>
        <p:blipFill>
          <a:blip r:embed="rId4">
            <a:alphaModFix/>
          </a:blip>
          <a:stretch>
            <a:fillRect/>
          </a:stretch>
        </p:blipFill>
        <p:spPr>
          <a:xfrm>
            <a:off x="888102" y="505325"/>
            <a:ext cx="4880423" cy="3245501"/>
          </a:xfrm>
          <a:prstGeom prst="rect">
            <a:avLst/>
          </a:prstGeom>
          <a:noFill/>
          <a:ln>
            <a:noFill/>
          </a:ln>
        </p:spPr>
      </p:pic>
      <p:sp>
        <p:nvSpPr>
          <p:cNvPr id="285" name="Shape 285"/>
          <p:cNvSpPr txBox="1">
            <a:spLocks noGrp="1"/>
          </p:cNvSpPr>
          <p:nvPr>
            <p:ph type="title"/>
          </p:nvPr>
        </p:nvSpPr>
        <p:spPr>
          <a:xfrm>
            <a:off x="819150" y="3849650"/>
            <a:ext cx="7505700" cy="9546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az" sz="1300" dirty="0">
                <a:solidFill>
                  <a:schemeClr val="dk2"/>
                </a:solidFill>
                <a:latin typeface="Calibri"/>
                <a:ea typeface="Calibri"/>
                <a:cs typeface="Calibri"/>
                <a:sym typeface="Calibri"/>
              </a:rPr>
              <a:t>Photo: Team picture at </a:t>
            </a:r>
            <a:r>
              <a:rPr lang="az" sz="1300" dirty="0" smtClean="0">
                <a:solidFill>
                  <a:schemeClr val="dk2"/>
                </a:solidFill>
                <a:latin typeface="Calibri"/>
                <a:ea typeface="Calibri"/>
                <a:cs typeface="Calibri"/>
                <a:sym typeface="Calibri"/>
              </a:rPr>
              <a:t>launch</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819150" y="444075"/>
            <a:ext cx="7505700" cy="9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Ahéhee’ (Thank You)!</a:t>
            </a:r>
            <a:endParaRPr/>
          </a:p>
        </p:txBody>
      </p:sp>
      <p:sp>
        <p:nvSpPr>
          <p:cNvPr id="291" name="Shape 291"/>
          <p:cNvSpPr txBox="1">
            <a:spLocks noGrp="1"/>
          </p:cNvSpPr>
          <p:nvPr>
            <p:ph type="body" idx="1"/>
          </p:nvPr>
        </p:nvSpPr>
        <p:spPr>
          <a:xfrm>
            <a:off x="841350" y="1398675"/>
            <a:ext cx="3686100" cy="3040200"/>
          </a:xfrm>
          <a:prstGeom prst="rect">
            <a:avLst/>
          </a:prstGeom>
        </p:spPr>
        <p:txBody>
          <a:bodyPr spcFirstLastPara="1" wrap="square" lIns="91425" tIns="91425" rIns="91425" bIns="91425" anchor="t" anchorCtr="0">
            <a:noAutofit/>
          </a:bodyPr>
          <a:lstStyle/>
          <a:p>
            <a:pPr marL="0" lvl="0" indent="0">
              <a:lnSpc>
                <a:spcPct val="100000"/>
              </a:lnSpc>
              <a:spcBef>
                <a:spcPts val="0"/>
              </a:spcBef>
              <a:spcAft>
                <a:spcPts val="0"/>
              </a:spcAft>
              <a:buNone/>
            </a:pPr>
            <a:r>
              <a:rPr lang="az" dirty="0"/>
              <a:t>Dr. Juanita Francis, Diné College</a:t>
            </a:r>
            <a:endParaRPr dirty="0"/>
          </a:p>
          <a:p>
            <a:pPr marL="0" lvl="0" indent="0">
              <a:lnSpc>
                <a:spcPct val="100000"/>
              </a:lnSpc>
              <a:spcBef>
                <a:spcPts val="1600"/>
              </a:spcBef>
              <a:spcAft>
                <a:spcPts val="0"/>
              </a:spcAft>
              <a:buNone/>
            </a:pPr>
            <a:r>
              <a:rPr lang="az" dirty="0"/>
              <a:t>Dr. Velma Hale, Diné College</a:t>
            </a:r>
            <a:endParaRPr dirty="0"/>
          </a:p>
          <a:p>
            <a:pPr marL="0" lvl="0" indent="0" rtl="0">
              <a:lnSpc>
                <a:spcPct val="100000"/>
              </a:lnSpc>
              <a:spcBef>
                <a:spcPts val="1600"/>
              </a:spcBef>
              <a:spcAft>
                <a:spcPts val="0"/>
              </a:spcAft>
              <a:buNone/>
            </a:pPr>
            <a:r>
              <a:rPr lang="az" dirty="0"/>
              <a:t>Harry Walters, Diné Hatááłii</a:t>
            </a:r>
            <a:endParaRPr dirty="0"/>
          </a:p>
          <a:p>
            <a:pPr marL="0" lvl="0" indent="0" rtl="0">
              <a:spcBef>
                <a:spcPts val="1600"/>
              </a:spcBef>
              <a:spcAft>
                <a:spcPts val="0"/>
              </a:spcAft>
              <a:buNone/>
            </a:pPr>
            <a:r>
              <a:rPr lang="az" dirty="0"/>
              <a:t>Dr. David Peaslee, Spec-Sensor Technician</a:t>
            </a:r>
            <a:endParaRPr dirty="0"/>
          </a:p>
          <a:p>
            <a:pPr marL="0" lvl="0" indent="0">
              <a:lnSpc>
                <a:spcPct val="100000"/>
              </a:lnSpc>
              <a:spcBef>
                <a:spcPts val="1600"/>
              </a:spcBef>
              <a:spcAft>
                <a:spcPts val="0"/>
              </a:spcAft>
              <a:buNone/>
            </a:pPr>
            <a:r>
              <a:rPr lang="az" dirty="0"/>
              <a:t>Kathleen Stigmon, Northern Arizona University</a:t>
            </a:r>
            <a:endParaRPr dirty="0"/>
          </a:p>
          <a:p>
            <a:pPr marL="0" lvl="0" indent="0">
              <a:lnSpc>
                <a:spcPct val="100000"/>
              </a:lnSpc>
              <a:spcBef>
                <a:spcPts val="1600"/>
              </a:spcBef>
              <a:spcAft>
                <a:spcPts val="1600"/>
              </a:spcAft>
              <a:buNone/>
            </a:pPr>
            <a:r>
              <a:rPr lang="az" dirty="0"/>
              <a:t>Amy Gladwin, University of Arizona (&amp; ANSR)</a:t>
            </a:r>
            <a:br>
              <a:rPr lang="az" dirty="0"/>
            </a:br>
            <a:r>
              <a:rPr lang="az" dirty="0"/>
              <a:t/>
            </a:r>
            <a:br>
              <a:rPr lang="az" dirty="0"/>
            </a:br>
            <a:r>
              <a:rPr lang="az" dirty="0"/>
              <a:t>Paul </a:t>
            </a:r>
            <a:r>
              <a:rPr lang="az" dirty="0" smtClean="0"/>
              <a:t>Ranquillo</a:t>
            </a:r>
            <a:r>
              <a:rPr lang="en-US" dirty="0" smtClean="0"/>
              <a:t>, Phoenix Community College &amp; 	   Arizona State University</a:t>
            </a:r>
            <a:endParaRPr dirty="0"/>
          </a:p>
        </p:txBody>
      </p:sp>
      <p:sp>
        <p:nvSpPr>
          <p:cNvPr id="292" name="Shape 292"/>
          <p:cNvSpPr txBox="1">
            <a:spLocks noGrp="1"/>
          </p:cNvSpPr>
          <p:nvPr>
            <p:ph type="body" idx="2"/>
          </p:nvPr>
        </p:nvSpPr>
        <p:spPr>
          <a:xfrm>
            <a:off x="4601750" y="1430175"/>
            <a:ext cx="4168200" cy="2840100"/>
          </a:xfrm>
          <a:prstGeom prst="rect">
            <a:avLst/>
          </a:prstGeom>
        </p:spPr>
        <p:txBody>
          <a:bodyPr spcFirstLastPara="1" wrap="square" lIns="91425" tIns="91425" rIns="91425" bIns="91425" anchor="t" anchorCtr="0">
            <a:noAutofit/>
          </a:bodyPr>
          <a:lstStyle/>
          <a:p>
            <a:pPr marL="0" lvl="0" indent="0">
              <a:buNone/>
            </a:pPr>
            <a:r>
              <a:rPr lang="az" b="1" dirty="0" smtClean="0"/>
              <a:t>Din</a:t>
            </a:r>
            <a:r>
              <a:rPr lang="az" b="1" dirty="0"/>
              <a:t>é</a:t>
            </a:r>
            <a:r>
              <a:rPr lang="az" b="1" dirty="0" smtClean="0"/>
              <a:t> </a:t>
            </a:r>
            <a:r>
              <a:rPr lang="az" b="1" dirty="0"/>
              <a:t>College</a:t>
            </a:r>
            <a:br>
              <a:rPr lang="az" b="1" dirty="0"/>
            </a:br>
            <a:r>
              <a:rPr lang="az" b="1" dirty="0"/>
              <a:t/>
            </a:r>
            <a:br>
              <a:rPr lang="az" b="1" dirty="0"/>
            </a:br>
            <a:r>
              <a:rPr lang="az" b="1" dirty="0"/>
              <a:t>Arizona Near Space Research launch and recovery team</a:t>
            </a:r>
            <a:r>
              <a:rPr lang="az" dirty="0"/>
              <a:t/>
            </a:r>
            <a:br>
              <a:rPr lang="az" dirty="0"/>
            </a:br>
            <a:r>
              <a:rPr lang="az" dirty="0"/>
              <a:t/>
            </a:r>
            <a:br>
              <a:rPr lang="az" dirty="0"/>
            </a:br>
            <a:r>
              <a:rPr lang="az" b="1" dirty="0"/>
              <a:t>Arizona Space Grant Consortium</a:t>
            </a:r>
            <a:endParaRPr b="1" dirty="0"/>
          </a:p>
          <a:p>
            <a:pPr marL="0" lvl="0" indent="0">
              <a:spcBef>
                <a:spcPts val="1600"/>
              </a:spcBef>
              <a:spcAft>
                <a:spcPts val="0"/>
              </a:spcAft>
              <a:buNone/>
            </a:pPr>
            <a:endParaRPr dirty="0"/>
          </a:p>
          <a:p>
            <a:pPr marL="0" lvl="0" indent="0">
              <a:spcBef>
                <a:spcPts val="1600"/>
              </a:spcBef>
              <a:spcAft>
                <a:spcPts val="0"/>
              </a:spcAft>
              <a:buNone/>
            </a:pPr>
            <a:r>
              <a:rPr lang="az" dirty="0"/>
              <a:t> </a:t>
            </a:r>
            <a:endParaRPr dirty="0"/>
          </a:p>
          <a:p>
            <a:pPr marL="0" lvl="0" indent="0">
              <a:spcBef>
                <a:spcPts val="1600"/>
              </a:spcBef>
              <a:spcAft>
                <a:spcPts val="1600"/>
              </a:spcAft>
              <a:buNone/>
            </a:pPr>
            <a:endParaRPr dirty="0"/>
          </a:p>
        </p:txBody>
      </p:sp>
      <p:pic>
        <p:nvPicPr>
          <p:cNvPr id="293" name="Shape 293"/>
          <p:cNvPicPr preferRelativeResize="0"/>
          <p:nvPr/>
        </p:nvPicPr>
        <p:blipFill>
          <a:blip r:embed="rId3">
            <a:alphaModFix/>
          </a:blip>
          <a:stretch>
            <a:fillRect/>
          </a:stretch>
        </p:blipFill>
        <p:spPr>
          <a:xfrm>
            <a:off x="7666691" y="3426550"/>
            <a:ext cx="836725" cy="1117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423500" y="362000"/>
            <a:ext cx="4822500" cy="9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Diné (Navajo) Perspective</a:t>
            </a:r>
            <a:endParaRPr/>
          </a:p>
        </p:txBody>
      </p:sp>
      <p:sp>
        <p:nvSpPr>
          <p:cNvPr id="143" name="Shape 143"/>
          <p:cNvSpPr txBox="1">
            <a:spLocks noGrp="1"/>
          </p:cNvSpPr>
          <p:nvPr>
            <p:ph type="body" idx="1"/>
          </p:nvPr>
        </p:nvSpPr>
        <p:spPr>
          <a:xfrm>
            <a:off x="138825" y="1141563"/>
            <a:ext cx="5610300" cy="3118500"/>
          </a:xfrm>
          <a:prstGeom prst="rect">
            <a:avLst/>
          </a:prstGeom>
        </p:spPr>
        <p:txBody>
          <a:bodyPr spcFirstLastPara="1" wrap="square" lIns="91425" tIns="91425" rIns="91425" bIns="91425" anchor="t" anchorCtr="0">
            <a:noAutofit/>
          </a:bodyPr>
          <a:lstStyle/>
          <a:p>
            <a:pPr marL="457200" lvl="0" indent="-311150" rtl="0">
              <a:lnSpc>
                <a:spcPct val="150000"/>
              </a:lnSpc>
              <a:spcBef>
                <a:spcPts val="500"/>
              </a:spcBef>
              <a:spcAft>
                <a:spcPts val="0"/>
              </a:spcAft>
              <a:buClr>
                <a:srgbClr val="000000"/>
              </a:buClr>
              <a:buSzPts val="1300"/>
              <a:buFont typeface="Nunito"/>
              <a:buChar char="●"/>
            </a:pPr>
            <a:r>
              <a:rPr lang="az">
                <a:solidFill>
                  <a:srgbClr val="000000"/>
                </a:solidFill>
                <a:latin typeface="Nunito"/>
                <a:ea typeface="Nunito"/>
                <a:cs typeface="Nunito"/>
                <a:sym typeface="Nunito"/>
              </a:rPr>
              <a:t>From the Navajo perspective, the Air is a Gift of Life and must be treated with respect. “Air is the first thing we breathe when we enter this world and it will be the last thing we take as we leave this world.”</a:t>
            </a:r>
            <a:endParaRPr>
              <a:solidFill>
                <a:srgbClr val="000000"/>
              </a:solidFill>
              <a:latin typeface="Nunito"/>
              <a:ea typeface="Nunito"/>
              <a:cs typeface="Nunito"/>
              <a:sym typeface="Nunito"/>
            </a:endParaRPr>
          </a:p>
          <a:p>
            <a:pPr marL="457200" lvl="0" indent="-311150" rtl="0">
              <a:lnSpc>
                <a:spcPct val="150000"/>
              </a:lnSpc>
              <a:spcBef>
                <a:spcPts val="0"/>
              </a:spcBef>
              <a:spcAft>
                <a:spcPts val="0"/>
              </a:spcAft>
              <a:buClr>
                <a:srgbClr val="000000"/>
              </a:buClr>
              <a:buSzPts val="1300"/>
              <a:buFont typeface="Nunito"/>
              <a:buChar char="●"/>
            </a:pPr>
            <a:r>
              <a:rPr lang="az">
                <a:solidFill>
                  <a:srgbClr val="000000"/>
                </a:solidFill>
                <a:latin typeface="Nunito"/>
                <a:ea typeface="Nunito"/>
                <a:cs typeface="Nunito"/>
                <a:sym typeface="Nunito"/>
              </a:rPr>
              <a:t>Our educational philosophy at Diné College is </a:t>
            </a:r>
            <a:r>
              <a:rPr lang="az" b="1">
                <a:solidFill>
                  <a:srgbClr val="000000"/>
                </a:solidFill>
                <a:latin typeface="Nunito"/>
                <a:ea typeface="Nunito"/>
                <a:cs typeface="Nunito"/>
                <a:sym typeface="Nunito"/>
              </a:rPr>
              <a:t>“Sa'ah Naagháí Bik'eh Hózóón”</a:t>
            </a:r>
            <a:r>
              <a:rPr lang="az">
                <a:solidFill>
                  <a:srgbClr val="000000"/>
                </a:solidFill>
                <a:latin typeface="Nunito"/>
                <a:ea typeface="Nunito"/>
                <a:cs typeface="Nunito"/>
                <a:sym typeface="Nunito"/>
              </a:rPr>
              <a:t>, the Diné traditional living system that places Diné  life in harmony with the natural world and the universe.</a:t>
            </a:r>
            <a:endParaRPr>
              <a:solidFill>
                <a:srgbClr val="000000"/>
              </a:solidFill>
              <a:latin typeface="Nunito"/>
              <a:ea typeface="Nunito"/>
              <a:cs typeface="Nunito"/>
              <a:sym typeface="Nunito"/>
            </a:endParaRPr>
          </a:p>
          <a:p>
            <a:pPr marL="457200" lvl="0" indent="-311150" rtl="0">
              <a:lnSpc>
                <a:spcPct val="150000"/>
              </a:lnSpc>
              <a:spcBef>
                <a:spcPts val="0"/>
              </a:spcBef>
              <a:spcAft>
                <a:spcPts val="0"/>
              </a:spcAft>
              <a:buClr>
                <a:srgbClr val="000000"/>
              </a:buClr>
              <a:buSzPts val="1300"/>
              <a:buFont typeface="Nunito"/>
              <a:buChar char="●"/>
            </a:pPr>
            <a:r>
              <a:rPr lang="az">
                <a:solidFill>
                  <a:srgbClr val="000000"/>
                </a:solidFill>
                <a:latin typeface="Nunito"/>
                <a:ea typeface="Nunito"/>
                <a:cs typeface="Nunito"/>
                <a:sym typeface="Nunito"/>
              </a:rPr>
              <a:t>We also apply four major concepts: </a:t>
            </a:r>
            <a:r>
              <a:rPr lang="az" b="1">
                <a:solidFill>
                  <a:srgbClr val="000000"/>
                </a:solidFill>
                <a:latin typeface="Nunito"/>
                <a:ea typeface="Nunito"/>
                <a:cs typeface="Nunito"/>
                <a:sym typeface="Nunito"/>
              </a:rPr>
              <a:t>Nitsáhákees </a:t>
            </a:r>
            <a:r>
              <a:rPr lang="az">
                <a:solidFill>
                  <a:srgbClr val="000000"/>
                </a:solidFill>
                <a:latin typeface="Nunito"/>
                <a:ea typeface="Nunito"/>
                <a:cs typeface="Nunito"/>
                <a:sym typeface="Nunito"/>
              </a:rPr>
              <a:t>(Thinking), </a:t>
            </a:r>
            <a:r>
              <a:rPr lang="az" b="1">
                <a:solidFill>
                  <a:srgbClr val="000000"/>
                </a:solidFill>
                <a:latin typeface="Nunito"/>
                <a:ea typeface="Nunito"/>
                <a:cs typeface="Nunito"/>
                <a:sym typeface="Nunito"/>
              </a:rPr>
              <a:t>Nahat'á </a:t>
            </a:r>
            <a:r>
              <a:rPr lang="az">
                <a:solidFill>
                  <a:srgbClr val="000000"/>
                </a:solidFill>
                <a:latin typeface="Nunito"/>
                <a:ea typeface="Nunito"/>
                <a:cs typeface="Nunito"/>
                <a:sym typeface="Nunito"/>
              </a:rPr>
              <a:t>(Planning), </a:t>
            </a:r>
            <a:r>
              <a:rPr lang="az" b="1">
                <a:solidFill>
                  <a:srgbClr val="000000"/>
                </a:solidFill>
                <a:latin typeface="Nunito"/>
                <a:ea typeface="Nunito"/>
                <a:cs typeface="Nunito"/>
                <a:sym typeface="Nunito"/>
              </a:rPr>
              <a:t>Iiná </a:t>
            </a:r>
            <a:r>
              <a:rPr lang="az">
                <a:solidFill>
                  <a:srgbClr val="000000"/>
                </a:solidFill>
                <a:latin typeface="Nunito"/>
                <a:ea typeface="Nunito"/>
                <a:cs typeface="Nunito"/>
                <a:sym typeface="Nunito"/>
              </a:rPr>
              <a:t>(Living) and </a:t>
            </a:r>
            <a:r>
              <a:rPr lang="az" b="1">
                <a:solidFill>
                  <a:srgbClr val="000000"/>
                </a:solidFill>
                <a:latin typeface="Nunito"/>
                <a:ea typeface="Nunito"/>
                <a:cs typeface="Nunito"/>
                <a:sym typeface="Nunito"/>
              </a:rPr>
              <a:t>Sihasin </a:t>
            </a:r>
            <a:r>
              <a:rPr lang="az">
                <a:solidFill>
                  <a:srgbClr val="000000"/>
                </a:solidFill>
                <a:latin typeface="Nunito"/>
                <a:ea typeface="Nunito"/>
                <a:cs typeface="Nunito"/>
                <a:sym typeface="Nunito"/>
              </a:rPr>
              <a:t>(Assuring).</a:t>
            </a:r>
            <a:endParaRPr>
              <a:solidFill>
                <a:srgbClr val="000000"/>
              </a:solidFill>
              <a:latin typeface="Nunito"/>
              <a:ea typeface="Nunito"/>
              <a:cs typeface="Nunito"/>
              <a:sym typeface="Nunito"/>
            </a:endParaRPr>
          </a:p>
          <a:p>
            <a:pPr marL="0" lvl="0" indent="0">
              <a:spcBef>
                <a:spcPts val="0"/>
              </a:spcBef>
              <a:spcAft>
                <a:spcPts val="1600"/>
              </a:spcAft>
              <a:buNone/>
            </a:pPr>
            <a:endParaRPr/>
          </a:p>
        </p:txBody>
      </p:sp>
      <p:pic>
        <p:nvPicPr>
          <p:cNvPr id="144" name="Shape 144"/>
          <p:cNvPicPr preferRelativeResize="0"/>
          <p:nvPr/>
        </p:nvPicPr>
        <p:blipFill>
          <a:blip r:embed="rId3">
            <a:alphaModFix/>
          </a:blip>
          <a:stretch>
            <a:fillRect/>
          </a:stretch>
        </p:blipFill>
        <p:spPr>
          <a:xfrm>
            <a:off x="5638125" y="1593138"/>
            <a:ext cx="2409750" cy="2215364"/>
          </a:xfrm>
          <a:prstGeom prst="rect">
            <a:avLst/>
          </a:prstGeom>
          <a:noFill/>
          <a:ln>
            <a:noFill/>
          </a:ln>
        </p:spPr>
      </p:pic>
      <p:pic>
        <p:nvPicPr>
          <p:cNvPr id="145" name="Shape 145"/>
          <p:cNvPicPr preferRelativeResize="0"/>
          <p:nvPr/>
        </p:nvPicPr>
        <p:blipFill>
          <a:blip r:embed="rId4">
            <a:alphaModFix amt="87000"/>
          </a:blip>
          <a:stretch>
            <a:fillRect/>
          </a:stretch>
        </p:blipFill>
        <p:spPr>
          <a:xfrm>
            <a:off x="7680963" y="276950"/>
            <a:ext cx="1231478" cy="1596524"/>
          </a:xfrm>
          <a:prstGeom prst="rect">
            <a:avLst/>
          </a:prstGeom>
          <a:noFill/>
          <a:ln>
            <a:noFill/>
          </a:ln>
        </p:spPr>
      </p:pic>
      <p:sp>
        <p:nvSpPr>
          <p:cNvPr id="146" name="Shape 146"/>
          <p:cNvSpPr txBox="1"/>
          <p:nvPr/>
        </p:nvSpPr>
        <p:spPr>
          <a:xfrm>
            <a:off x="7387050" y="203675"/>
            <a:ext cx="1125300" cy="989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800"/>
          </a:p>
        </p:txBody>
      </p:sp>
      <p:pic>
        <p:nvPicPr>
          <p:cNvPr id="147" name="Shape 147"/>
          <p:cNvPicPr preferRelativeResize="0"/>
          <p:nvPr/>
        </p:nvPicPr>
        <p:blipFill>
          <a:blip r:embed="rId5">
            <a:alphaModFix/>
          </a:blip>
          <a:stretch>
            <a:fillRect/>
          </a:stretch>
        </p:blipFill>
        <p:spPr>
          <a:xfrm>
            <a:off x="7705512" y="3048775"/>
            <a:ext cx="1182400" cy="1812676"/>
          </a:xfrm>
          <a:prstGeom prst="rect">
            <a:avLst/>
          </a:prstGeom>
          <a:noFill/>
          <a:ln>
            <a:noFill/>
          </a:ln>
        </p:spPr>
      </p:pic>
      <p:sp>
        <p:nvSpPr>
          <p:cNvPr id="148" name="Shape 148"/>
          <p:cNvSpPr txBox="1"/>
          <p:nvPr/>
        </p:nvSpPr>
        <p:spPr>
          <a:xfrm>
            <a:off x="7077450" y="3808500"/>
            <a:ext cx="1434900" cy="989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571825" y="450075"/>
            <a:ext cx="7505700" cy="9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Sulfur Dioxide and Barometer</a:t>
            </a:r>
            <a:endParaRPr/>
          </a:p>
        </p:txBody>
      </p:sp>
      <p:sp>
        <p:nvSpPr>
          <p:cNvPr id="154" name="Shape 154"/>
          <p:cNvSpPr txBox="1">
            <a:spLocks noGrp="1"/>
          </p:cNvSpPr>
          <p:nvPr>
            <p:ph type="body" idx="1"/>
          </p:nvPr>
        </p:nvSpPr>
        <p:spPr>
          <a:xfrm>
            <a:off x="741000" y="1118325"/>
            <a:ext cx="5376300" cy="3425700"/>
          </a:xfrm>
          <a:prstGeom prst="rect">
            <a:avLst/>
          </a:prstGeom>
        </p:spPr>
        <p:txBody>
          <a:bodyPr spcFirstLastPara="1" wrap="square" lIns="91425" tIns="91425" rIns="91425" bIns="91425" anchor="t" anchorCtr="0">
            <a:noAutofit/>
          </a:bodyPr>
          <a:lstStyle/>
          <a:p>
            <a:pPr marL="0" lvl="0" indent="0" rtl="0">
              <a:spcBef>
                <a:spcPts val="500"/>
              </a:spcBef>
              <a:spcAft>
                <a:spcPts val="0"/>
              </a:spcAft>
              <a:buNone/>
            </a:pPr>
            <a:r>
              <a:rPr lang="az" sz="1400">
                <a:solidFill>
                  <a:srgbClr val="000000"/>
                </a:solidFill>
                <a:latin typeface="Nunito"/>
                <a:ea typeface="Nunito"/>
                <a:cs typeface="Nunito"/>
                <a:sym typeface="Nunito"/>
              </a:rPr>
              <a:t>Due to technical difficulties, such as programming the Sulfur Dioxide sensor to communicate with the Arduino Due (the microcontroller board) we were unable to collect any data relating to Sulfur dioxide.</a:t>
            </a:r>
            <a:endParaRPr sz="1400">
              <a:solidFill>
                <a:srgbClr val="000000"/>
              </a:solidFill>
              <a:latin typeface="Nunito"/>
              <a:ea typeface="Nunito"/>
              <a:cs typeface="Nunito"/>
              <a:sym typeface="Nunito"/>
            </a:endParaRPr>
          </a:p>
          <a:p>
            <a:pPr marL="0" lvl="0" indent="0" rtl="0">
              <a:spcBef>
                <a:spcPts val="500"/>
              </a:spcBef>
              <a:spcAft>
                <a:spcPts val="0"/>
              </a:spcAft>
              <a:buNone/>
            </a:pPr>
            <a:r>
              <a:rPr lang="az" sz="1400" b="1">
                <a:solidFill>
                  <a:srgbClr val="000000"/>
                </a:solidFill>
                <a:latin typeface="Nunito"/>
                <a:ea typeface="Nunito"/>
                <a:cs typeface="Nunito"/>
                <a:sym typeface="Nunito"/>
              </a:rPr>
              <a:t/>
            </a:r>
            <a:br>
              <a:rPr lang="az" sz="1400" b="1">
                <a:solidFill>
                  <a:srgbClr val="000000"/>
                </a:solidFill>
                <a:latin typeface="Nunito"/>
                <a:ea typeface="Nunito"/>
                <a:cs typeface="Nunito"/>
                <a:sym typeface="Nunito"/>
              </a:rPr>
            </a:br>
            <a:r>
              <a:rPr lang="az" sz="1400" b="1">
                <a:solidFill>
                  <a:srgbClr val="000000"/>
                </a:solidFill>
                <a:latin typeface="Nunito"/>
                <a:ea typeface="Nunito"/>
                <a:cs typeface="Nunito"/>
                <a:sym typeface="Nunito"/>
              </a:rPr>
              <a:t>Data Collected:</a:t>
            </a:r>
            <a:r>
              <a:rPr lang="az" sz="1400">
                <a:solidFill>
                  <a:srgbClr val="000000"/>
                </a:solidFill>
                <a:latin typeface="Nunito"/>
                <a:ea typeface="Nunito"/>
                <a:cs typeface="Nunito"/>
                <a:sym typeface="Nunito"/>
              </a:rPr>
              <a:t/>
            </a:r>
            <a:br>
              <a:rPr lang="az" sz="1400">
                <a:solidFill>
                  <a:srgbClr val="000000"/>
                </a:solidFill>
                <a:latin typeface="Nunito"/>
                <a:ea typeface="Nunito"/>
                <a:cs typeface="Nunito"/>
                <a:sym typeface="Nunito"/>
              </a:rPr>
            </a:br>
            <a:r>
              <a:rPr lang="az" sz="1400">
                <a:solidFill>
                  <a:srgbClr val="000000"/>
                </a:solidFill>
                <a:latin typeface="Nunito"/>
                <a:ea typeface="Nunito"/>
                <a:cs typeface="Nunito"/>
                <a:sym typeface="Nunito"/>
              </a:rPr>
              <a:t>Highest altitude:  	 91,369 feet (~17.4 miles)    </a:t>
            </a:r>
            <a:br>
              <a:rPr lang="az" sz="1400">
                <a:solidFill>
                  <a:srgbClr val="000000"/>
                </a:solidFill>
                <a:latin typeface="Nunito"/>
                <a:ea typeface="Nunito"/>
                <a:cs typeface="Nunito"/>
                <a:sym typeface="Nunito"/>
              </a:rPr>
            </a:br>
            <a:r>
              <a:rPr lang="az" sz="1400">
                <a:solidFill>
                  <a:srgbClr val="000000"/>
                </a:solidFill>
                <a:latin typeface="Nunito"/>
                <a:ea typeface="Nunito"/>
                <a:cs typeface="Nunito"/>
                <a:sym typeface="Nunito"/>
              </a:rPr>
              <a:t>Lowest temperature:    -47 ̊C   (-52.6 F)</a:t>
            </a:r>
            <a:endParaRPr sz="1400">
              <a:solidFill>
                <a:srgbClr val="000000"/>
              </a:solidFill>
              <a:latin typeface="Nunito"/>
              <a:ea typeface="Nunito"/>
              <a:cs typeface="Nunito"/>
              <a:sym typeface="Nunito"/>
            </a:endParaRPr>
          </a:p>
          <a:p>
            <a:pPr marL="0" lvl="0" indent="0" rtl="0">
              <a:spcBef>
                <a:spcPts val="500"/>
              </a:spcBef>
              <a:spcAft>
                <a:spcPts val="0"/>
              </a:spcAft>
              <a:buNone/>
            </a:pPr>
            <a:r>
              <a:rPr lang="az" sz="1400" b="1">
                <a:solidFill>
                  <a:srgbClr val="000000"/>
                </a:solidFill>
                <a:latin typeface="Nunito"/>
                <a:ea typeface="Nunito"/>
                <a:cs typeface="Nunito"/>
                <a:sym typeface="Nunito"/>
              </a:rPr>
              <a:t/>
            </a:r>
            <a:br>
              <a:rPr lang="az" sz="1400" b="1">
                <a:solidFill>
                  <a:srgbClr val="000000"/>
                </a:solidFill>
                <a:latin typeface="Nunito"/>
                <a:ea typeface="Nunito"/>
                <a:cs typeface="Nunito"/>
                <a:sym typeface="Nunito"/>
              </a:rPr>
            </a:br>
            <a:r>
              <a:rPr lang="az" sz="1400" b="1">
                <a:solidFill>
                  <a:srgbClr val="000000"/>
                </a:solidFill>
                <a:latin typeface="Nunito"/>
                <a:ea typeface="Nunito"/>
                <a:cs typeface="Nunito"/>
                <a:sym typeface="Nunito"/>
              </a:rPr>
              <a:t>Future Goals:</a:t>
            </a:r>
            <a:r>
              <a:rPr lang="az" sz="1400">
                <a:solidFill>
                  <a:srgbClr val="000000"/>
                </a:solidFill>
                <a:latin typeface="Nunito"/>
                <a:ea typeface="Nunito"/>
                <a:cs typeface="Nunito"/>
                <a:sym typeface="Nunito"/>
              </a:rPr>
              <a:t> </a:t>
            </a:r>
            <a:br>
              <a:rPr lang="az" sz="1400">
                <a:solidFill>
                  <a:srgbClr val="000000"/>
                </a:solidFill>
                <a:latin typeface="Nunito"/>
                <a:ea typeface="Nunito"/>
                <a:cs typeface="Nunito"/>
                <a:sym typeface="Nunito"/>
              </a:rPr>
            </a:br>
            <a:r>
              <a:rPr lang="az" sz="1400">
                <a:solidFill>
                  <a:srgbClr val="000000"/>
                </a:solidFill>
                <a:latin typeface="Nunito"/>
                <a:ea typeface="Nunito"/>
                <a:cs typeface="Nunito"/>
                <a:sym typeface="Nunito"/>
              </a:rPr>
              <a:t>Additional programming and testing to have a successful 2019 ASCEND Launch </a:t>
            </a:r>
            <a:endParaRPr/>
          </a:p>
        </p:txBody>
      </p:sp>
      <p:pic>
        <p:nvPicPr>
          <p:cNvPr id="155" name="Shape 155"/>
          <p:cNvPicPr preferRelativeResize="0"/>
          <p:nvPr/>
        </p:nvPicPr>
        <p:blipFill>
          <a:blip r:embed="rId3">
            <a:alphaModFix/>
          </a:blip>
          <a:stretch>
            <a:fillRect/>
          </a:stretch>
        </p:blipFill>
        <p:spPr>
          <a:xfrm>
            <a:off x="6357150" y="1054650"/>
            <a:ext cx="2225080" cy="3034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15500" y="494125"/>
            <a:ext cx="7505700" cy="9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The correlation between Sulfur Dioxide and Atmospheric Pressure... </a:t>
            </a:r>
            <a:endParaRPr sz="1800"/>
          </a:p>
        </p:txBody>
      </p:sp>
      <p:sp>
        <p:nvSpPr>
          <p:cNvPr id="161" name="Shape 161"/>
          <p:cNvSpPr txBox="1">
            <a:spLocks noGrp="1"/>
          </p:cNvSpPr>
          <p:nvPr>
            <p:ph type="body" idx="1"/>
          </p:nvPr>
        </p:nvSpPr>
        <p:spPr>
          <a:xfrm>
            <a:off x="519700" y="1535075"/>
            <a:ext cx="5285100" cy="3084900"/>
          </a:xfrm>
          <a:prstGeom prst="rect">
            <a:avLst/>
          </a:prstGeom>
        </p:spPr>
        <p:txBody>
          <a:bodyPr spcFirstLastPara="1" wrap="square" lIns="91425" tIns="91425" rIns="91425" bIns="91425" anchor="t" anchorCtr="0">
            <a:noAutofit/>
          </a:bodyPr>
          <a:lstStyle/>
          <a:p>
            <a:pPr marL="0" lvl="0" indent="0" rtl="0">
              <a:spcBef>
                <a:spcPts val="500"/>
              </a:spcBef>
              <a:spcAft>
                <a:spcPts val="0"/>
              </a:spcAft>
              <a:buNone/>
            </a:pPr>
            <a:r>
              <a:rPr lang="az" sz="1400">
                <a:solidFill>
                  <a:srgbClr val="000000"/>
                </a:solidFill>
                <a:latin typeface="Nunito"/>
                <a:ea typeface="Nunito"/>
                <a:cs typeface="Nunito"/>
                <a:sym typeface="Nunito"/>
              </a:rPr>
              <a:t>Sulfur dioxide (SO2) is an atmospheric pollutant that causes respiratory disease in young children and elders.</a:t>
            </a:r>
            <a:endParaRPr sz="1400">
              <a:solidFill>
                <a:srgbClr val="000000"/>
              </a:solidFill>
              <a:latin typeface="Nunito"/>
              <a:ea typeface="Nunito"/>
              <a:cs typeface="Nunito"/>
              <a:sym typeface="Nunito"/>
            </a:endParaRPr>
          </a:p>
          <a:p>
            <a:pPr marL="0" lvl="0" indent="0" rtl="0">
              <a:spcBef>
                <a:spcPts val="500"/>
              </a:spcBef>
              <a:spcAft>
                <a:spcPts val="0"/>
              </a:spcAft>
              <a:buNone/>
            </a:pPr>
            <a:r>
              <a:rPr lang="az" sz="1400">
                <a:solidFill>
                  <a:srgbClr val="000000"/>
                </a:solidFill>
                <a:latin typeface="Nunito"/>
                <a:ea typeface="Nunito"/>
                <a:cs typeface="Nunito"/>
                <a:sym typeface="Nunito"/>
              </a:rPr>
              <a:t>About 99% of the SO2 in air is anthropogenic.  </a:t>
            </a:r>
            <a:br>
              <a:rPr lang="az" sz="1400">
                <a:solidFill>
                  <a:srgbClr val="000000"/>
                </a:solidFill>
                <a:latin typeface="Nunito"/>
                <a:ea typeface="Nunito"/>
                <a:cs typeface="Nunito"/>
                <a:sym typeface="Nunito"/>
              </a:rPr>
            </a:br>
            <a:r>
              <a:rPr lang="az" sz="1400">
                <a:solidFill>
                  <a:srgbClr val="000000"/>
                </a:solidFill>
                <a:latin typeface="Nunito"/>
                <a:ea typeface="Nunito"/>
                <a:cs typeface="Nunito"/>
                <a:sym typeface="Nunito"/>
              </a:rPr>
              <a:t/>
            </a:r>
            <a:br>
              <a:rPr lang="az" sz="1400">
                <a:solidFill>
                  <a:srgbClr val="000000"/>
                </a:solidFill>
                <a:latin typeface="Nunito"/>
                <a:ea typeface="Nunito"/>
                <a:cs typeface="Nunito"/>
                <a:sym typeface="Nunito"/>
              </a:rPr>
            </a:br>
            <a:r>
              <a:rPr lang="az" sz="1400" b="1">
                <a:solidFill>
                  <a:srgbClr val="000000"/>
                </a:solidFill>
                <a:latin typeface="Nunito"/>
                <a:ea typeface="Nunito"/>
                <a:cs typeface="Nunito"/>
                <a:sym typeface="Nunito"/>
              </a:rPr>
              <a:t>Causes:</a:t>
            </a:r>
            <a:r>
              <a:rPr lang="az" sz="1400">
                <a:solidFill>
                  <a:srgbClr val="000000"/>
                </a:solidFill>
                <a:latin typeface="Nunito"/>
                <a:ea typeface="Nunito"/>
                <a:cs typeface="Nunito"/>
                <a:sym typeface="Nunito"/>
              </a:rPr>
              <a:t>  industrial activity that processes materials containing sulfur, like fossil fuels and coal. </a:t>
            </a:r>
            <a:endParaRPr sz="1400">
              <a:solidFill>
                <a:srgbClr val="000000"/>
              </a:solidFill>
              <a:latin typeface="Nunito"/>
              <a:ea typeface="Nunito"/>
              <a:cs typeface="Nunito"/>
              <a:sym typeface="Nunito"/>
            </a:endParaRPr>
          </a:p>
          <a:p>
            <a:pPr marL="0" lvl="0" indent="0" rtl="0">
              <a:spcBef>
                <a:spcPts val="500"/>
              </a:spcBef>
              <a:spcAft>
                <a:spcPts val="0"/>
              </a:spcAft>
              <a:buNone/>
            </a:pPr>
            <a:r>
              <a:rPr lang="az" sz="1400">
                <a:solidFill>
                  <a:srgbClr val="000000"/>
                </a:solidFill>
                <a:latin typeface="Nunito"/>
                <a:ea typeface="Nunito"/>
                <a:cs typeface="Nunito"/>
                <a:sym typeface="Nunito"/>
              </a:rPr>
              <a:t>The Navajo Nation is has four major coal burning power plants, and a great number of homes use coal as a heat source during winter.</a:t>
            </a:r>
            <a:endParaRPr sz="1400">
              <a:solidFill>
                <a:srgbClr val="000000"/>
              </a:solidFill>
              <a:latin typeface="Nunito"/>
              <a:ea typeface="Nunito"/>
              <a:cs typeface="Nunito"/>
              <a:sym typeface="Nunito"/>
            </a:endParaRPr>
          </a:p>
          <a:p>
            <a:pPr marL="0" lvl="0" indent="0" rtl="0">
              <a:spcBef>
                <a:spcPts val="500"/>
              </a:spcBef>
              <a:spcAft>
                <a:spcPts val="0"/>
              </a:spcAft>
              <a:buNone/>
            </a:pPr>
            <a:r>
              <a:rPr lang="az" sz="1400" b="1">
                <a:solidFill>
                  <a:srgbClr val="000000"/>
                </a:solidFill>
                <a:latin typeface="Nunito"/>
                <a:ea typeface="Nunito"/>
                <a:cs typeface="Nunito"/>
                <a:sym typeface="Nunito"/>
              </a:rPr>
              <a:t>Goal: </a:t>
            </a:r>
            <a:r>
              <a:rPr lang="az" sz="1400">
                <a:solidFill>
                  <a:srgbClr val="000000"/>
                </a:solidFill>
                <a:latin typeface="Nunito"/>
                <a:ea typeface="Nunito"/>
                <a:cs typeface="Nunito"/>
                <a:sym typeface="Nunito"/>
              </a:rPr>
              <a:t> Is there a greater concentration of SO2 at low atmospheric pressure or at higher atmospheric pressure.</a:t>
            </a:r>
            <a:endParaRPr sz="1400">
              <a:solidFill>
                <a:srgbClr val="000000"/>
              </a:solidFill>
              <a:latin typeface="Nunito"/>
              <a:ea typeface="Nunito"/>
              <a:cs typeface="Nunito"/>
              <a:sym typeface="Nunito"/>
            </a:endParaRPr>
          </a:p>
          <a:p>
            <a:pPr marL="0" lvl="0" indent="0">
              <a:spcBef>
                <a:spcPts val="0"/>
              </a:spcBef>
              <a:spcAft>
                <a:spcPts val="1600"/>
              </a:spcAft>
              <a:buNone/>
            </a:pPr>
            <a:endParaRPr/>
          </a:p>
        </p:txBody>
      </p:sp>
      <p:pic>
        <p:nvPicPr>
          <p:cNvPr id="162" name="Shape 162"/>
          <p:cNvPicPr preferRelativeResize="0"/>
          <p:nvPr/>
        </p:nvPicPr>
        <p:blipFill>
          <a:blip r:embed="rId3">
            <a:alphaModFix/>
          </a:blip>
          <a:stretch>
            <a:fillRect/>
          </a:stretch>
        </p:blipFill>
        <p:spPr>
          <a:xfrm>
            <a:off x="5903025" y="2071000"/>
            <a:ext cx="2857500" cy="1600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298175" y="586575"/>
            <a:ext cx="8576100" cy="77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Nitrogen Dioxide in Relation to the Navajo Nation</a:t>
            </a:r>
            <a:endParaRPr/>
          </a:p>
        </p:txBody>
      </p:sp>
      <p:sp>
        <p:nvSpPr>
          <p:cNvPr id="168" name="Shape 168"/>
          <p:cNvSpPr txBox="1">
            <a:spLocks noGrp="1"/>
          </p:cNvSpPr>
          <p:nvPr>
            <p:ph type="body" idx="1"/>
          </p:nvPr>
        </p:nvSpPr>
        <p:spPr>
          <a:xfrm>
            <a:off x="553775" y="1421750"/>
            <a:ext cx="8064900" cy="2909100"/>
          </a:xfrm>
          <a:prstGeom prst="rect">
            <a:avLst/>
          </a:prstGeom>
        </p:spPr>
        <p:txBody>
          <a:bodyPr spcFirstLastPara="1" wrap="square" lIns="91425" tIns="91425" rIns="91425" bIns="91425" anchor="t" anchorCtr="0">
            <a:noAutofit/>
          </a:bodyPr>
          <a:lstStyle/>
          <a:p>
            <a:pPr marL="0" lvl="0" indent="0" rtl="0">
              <a:lnSpc>
                <a:spcPct val="115000"/>
              </a:lnSpc>
              <a:spcBef>
                <a:spcPts val="500"/>
              </a:spcBef>
              <a:spcAft>
                <a:spcPts val="0"/>
              </a:spcAft>
              <a:buNone/>
            </a:pPr>
            <a:r>
              <a:rPr lang="az">
                <a:solidFill>
                  <a:srgbClr val="000000"/>
                </a:solidFill>
                <a:latin typeface="Nunito"/>
                <a:ea typeface="Nunito"/>
                <a:cs typeface="Nunito"/>
                <a:sym typeface="Nunito"/>
              </a:rPr>
              <a:t>~Nitrogen Dioxide (NO2) is an atmospheric pollutant that causes long term respiratory inflammation permanently damaging the lungs and increases vulnerability to respiratory illnesses.</a:t>
            </a:r>
            <a:br>
              <a:rPr lang="az">
                <a:solidFill>
                  <a:srgbClr val="000000"/>
                </a:solidFill>
                <a:latin typeface="Nunito"/>
                <a:ea typeface="Nunito"/>
                <a:cs typeface="Nunito"/>
                <a:sym typeface="Nunito"/>
              </a:rPr>
            </a:br>
            <a:endParaRPr>
              <a:solidFill>
                <a:srgbClr val="000000"/>
              </a:solidFill>
              <a:latin typeface="Nunito"/>
              <a:ea typeface="Nunito"/>
              <a:cs typeface="Nunito"/>
              <a:sym typeface="Nunito"/>
            </a:endParaRPr>
          </a:p>
          <a:p>
            <a:pPr marL="0" lvl="0" indent="0" rtl="0">
              <a:lnSpc>
                <a:spcPct val="115000"/>
              </a:lnSpc>
              <a:spcBef>
                <a:spcPts val="500"/>
              </a:spcBef>
              <a:spcAft>
                <a:spcPts val="0"/>
              </a:spcAft>
              <a:buNone/>
            </a:pPr>
            <a:r>
              <a:rPr lang="az">
                <a:solidFill>
                  <a:srgbClr val="000000"/>
                </a:solidFill>
                <a:highlight>
                  <a:srgbClr val="FFFFFF"/>
                </a:highlight>
                <a:latin typeface="Nunito"/>
                <a:ea typeface="Nunito"/>
                <a:cs typeface="Nunito"/>
                <a:sym typeface="Nunito"/>
              </a:rPr>
              <a:t>~The presence of NO2 also contributes to the formation and modification of other air pollutants, such as ozone, acid rain, and other particulates as well an increase of hospitalization on the Navajo Nation.</a:t>
            </a:r>
            <a:endParaRPr>
              <a:solidFill>
                <a:srgbClr val="000000"/>
              </a:solidFill>
              <a:latin typeface="Nunito"/>
              <a:ea typeface="Nunito"/>
              <a:cs typeface="Nunito"/>
              <a:sym typeface="Nunito"/>
            </a:endParaRPr>
          </a:p>
          <a:p>
            <a:pPr marL="0" lvl="0" indent="0" rtl="0">
              <a:lnSpc>
                <a:spcPct val="115000"/>
              </a:lnSpc>
              <a:spcBef>
                <a:spcPts val="500"/>
              </a:spcBef>
              <a:spcAft>
                <a:spcPts val="0"/>
              </a:spcAft>
              <a:buNone/>
            </a:pPr>
            <a:r>
              <a:rPr lang="az">
                <a:solidFill>
                  <a:srgbClr val="000000"/>
                </a:solidFill>
                <a:highlight>
                  <a:srgbClr val="FFFFFF"/>
                </a:highlight>
                <a:latin typeface="Nunito"/>
                <a:ea typeface="Nunito"/>
                <a:cs typeface="Nunito"/>
                <a:sym typeface="Nunito"/>
              </a:rPr>
              <a:t/>
            </a:r>
            <a:br>
              <a:rPr lang="az">
                <a:solidFill>
                  <a:srgbClr val="000000"/>
                </a:solidFill>
                <a:highlight>
                  <a:srgbClr val="FFFFFF"/>
                </a:highlight>
                <a:latin typeface="Nunito"/>
                <a:ea typeface="Nunito"/>
                <a:cs typeface="Nunito"/>
                <a:sym typeface="Nunito"/>
              </a:rPr>
            </a:br>
            <a:r>
              <a:rPr lang="az">
                <a:solidFill>
                  <a:srgbClr val="000000"/>
                </a:solidFill>
                <a:highlight>
                  <a:srgbClr val="FFFFFF"/>
                </a:highlight>
                <a:latin typeface="Nunito"/>
                <a:ea typeface="Nunito"/>
                <a:cs typeface="Nunito"/>
                <a:sym typeface="Nunito"/>
              </a:rPr>
              <a:t>~Common </a:t>
            </a:r>
            <a:r>
              <a:rPr lang="az">
                <a:solidFill>
                  <a:srgbClr val="000000"/>
                </a:solidFill>
                <a:latin typeface="Nunito"/>
                <a:ea typeface="Nunito"/>
                <a:cs typeface="Nunito"/>
                <a:sym typeface="Nunito"/>
              </a:rPr>
              <a:t>anthropogenic</a:t>
            </a:r>
            <a:r>
              <a:rPr lang="az">
                <a:solidFill>
                  <a:srgbClr val="000000"/>
                </a:solidFill>
                <a:highlight>
                  <a:srgbClr val="FFFFFF"/>
                </a:highlight>
                <a:latin typeface="Nunito"/>
                <a:ea typeface="Nunito"/>
                <a:cs typeface="Nunito"/>
                <a:sym typeface="Nunito"/>
              </a:rPr>
              <a:t> sources of NO2 is the combustion of fossil fuels.</a:t>
            </a:r>
            <a:endParaRPr>
              <a:solidFill>
                <a:srgbClr val="000000"/>
              </a:solidFill>
              <a:highlight>
                <a:srgbClr val="FFFFFF"/>
              </a:highlight>
              <a:latin typeface="Nunito"/>
              <a:ea typeface="Nunito"/>
              <a:cs typeface="Nunito"/>
              <a:sym typeface="Nunito"/>
            </a:endParaRPr>
          </a:p>
          <a:p>
            <a:pPr marL="0" lvl="0" indent="0" rtl="0">
              <a:lnSpc>
                <a:spcPct val="115000"/>
              </a:lnSpc>
              <a:spcBef>
                <a:spcPts val="500"/>
              </a:spcBef>
              <a:spcAft>
                <a:spcPts val="0"/>
              </a:spcAft>
              <a:buNone/>
            </a:pPr>
            <a:r>
              <a:rPr lang="az">
                <a:solidFill>
                  <a:srgbClr val="000000"/>
                </a:solidFill>
                <a:highlight>
                  <a:srgbClr val="FFFFFF"/>
                </a:highlight>
                <a:latin typeface="Nunito"/>
                <a:ea typeface="Nunito"/>
                <a:cs typeface="Nunito"/>
                <a:sym typeface="Nunito"/>
              </a:rPr>
              <a:t>		Power Plants		Household items		Vehicle Emissions</a:t>
            </a:r>
            <a:endParaRPr>
              <a:solidFill>
                <a:srgbClr val="000000"/>
              </a:solidFill>
              <a:highlight>
                <a:srgbClr val="FFFFFF"/>
              </a:highlight>
              <a:latin typeface="Nunito"/>
              <a:ea typeface="Nunito"/>
              <a:cs typeface="Nunito"/>
              <a:sym typeface="Nunito"/>
            </a:endParaRPr>
          </a:p>
          <a:p>
            <a:pPr marL="0" lvl="0" indent="0" rtl="0">
              <a:lnSpc>
                <a:spcPct val="115000"/>
              </a:lnSpc>
              <a:spcBef>
                <a:spcPts val="500"/>
              </a:spcBef>
              <a:spcAft>
                <a:spcPts val="0"/>
              </a:spcAft>
              <a:buNone/>
            </a:pPr>
            <a:r>
              <a:rPr lang="az">
                <a:solidFill>
                  <a:srgbClr val="000000"/>
                </a:solidFill>
                <a:highlight>
                  <a:srgbClr val="FFFFFF"/>
                </a:highlight>
                <a:latin typeface="Nunito"/>
                <a:ea typeface="Nunito"/>
                <a:cs typeface="Nunito"/>
                <a:sym typeface="Nunito"/>
              </a:rPr>
              <a:t>		Combustion Engines	Off-Road Equipment	Gardening Appliances</a:t>
            </a:r>
            <a:endParaRPr>
              <a:solidFill>
                <a:srgbClr val="000000"/>
              </a:solidFill>
              <a:highlight>
                <a:srgbClr val="FFFFFF"/>
              </a:highlight>
              <a:latin typeface="Nunito"/>
              <a:ea typeface="Nunito"/>
              <a:cs typeface="Nunito"/>
              <a:sym typeface="Nunito"/>
            </a:endParaRPr>
          </a:p>
          <a:p>
            <a:pPr marL="457200" lvl="0" indent="457200" rtl="0">
              <a:lnSpc>
                <a:spcPct val="115000"/>
              </a:lnSpc>
              <a:spcBef>
                <a:spcPts val="500"/>
              </a:spcBef>
              <a:spcAft>
                <a:spcPts val="0"/>
              </a:spcAft>
              <a:buNone/>
            </a:pPr>
            <a:r>
              <a:rPr lang="az">
                <a:solidFill>
                  <a:srgbClr val="000000"/>
                </a:solidFill>
                <a:highlight>
                  <a:srgbClr val="FFFFFF"/>
                </a:highlight>
                <a:latin typeface="Nunito"/>
                <a:ea typeface="Nunito"/>
                <a:cs typeface="Nunito"/>
                <a:sym typeface="Nunito"/>
              </a:rPr>
              <a:t>Fossil Fuell Burning 	Industrial Locations	Wood Burning</a:t>
            </a:r>
            <a:endParaRPr>
              <a:solidFill>
                <a:srgbClr val="000000"/>
              </a:solidFill>
              <a:highlight>
                <a:srgbClr val="FFFFFF"/>
              </a:highlight>
              <a:latin typeface="Nunito"/>
              <a:ea typeface="Nunito"/>
              <a:cs typeface="Nunito"/>
              <a:sym typeface="Nunito"/>
            </a:endParaRPr>
          </a:p>
          <a:p>
            <a:pPr marL="0" lvl="0" indent="0" rtl="0">
              <a:lnSpc>
                <a:spcPct val="115000"/>
              </a:lnSpc>
              <a:spcBef>
                <a:spcPts val="500"/>
              </a:spcBef>
              <a:spcAft>
                <a:spcPts val="0"/>
              </a:spcAft>
              <a:buNone/>
            </a:pPr>
            <a:endParaRPr>
              <a:solidFill>
                <a:srgbClr val="000000"/>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819150" y="476425"/>
            <a:ext cx="7505700" cy="9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The Toxicological Evidence of NO2 Contamination on the Navajo Reservation</a:t>
            </a:r>
            <a:endParaRPr/>
          </a:p>
        </p:txBody>
      </p:sp>
      <p:sp>
        <p:nvSpPr>
          <p:cNvPr id="174" name="Shape 174"/>
          <p:cNvSpPr txBox="1">
            <a:spLocks noGrp="1"/>
          </p:cNvSpPr>
          <p:nvPr>
            <p:ph type="body" idx="1"/>
          </p:nvPr>
        </p:nvSpPr>
        <p:spPr>
          <a:xfrm>
            <a:off x="6190650" y="1661400"/>
            <a:ext cx="2385600" cy="3159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~How are pollutants measured?</a:t>
            </a:r>
            <a:endParaRPr/>
          </a:p>
          <a:p>
            <a:pPr marL="0" lvl="0" indent="0">
              <a:spcBef>
                <a:spcPts val="1600"/>
              </a:spcBef>
              <a:spcAft>
                <a:spcPts val="0"/>
              </a:spcAft>
              <a:buNone/>
            </a:pPr>
            <a:r>
              <a:rPr lang="az"/>
              <a:t>~ What is ppb/ppm?</a:t>
            </a:r>
            <a:endParaRPr/>
          </a:p>
          <a:p>
            <a:pPr marL="0" lvl="0" indent="0">
              <a:spcBef>
                <a:spcPts val="1600"/>
              </a:spcBef>
              <a:spcAft>
                <a:spcPts val="0"/>
              </a:spcAft>
              <a:buNone/>
            </a:pPr>
            <a:r>
              <a:rPr lang="az"/>
              <a:t>~How can the community help to lower these rates?</a:t>
            </a:r>
            <a:endParaRPr/>
          </a:p>
          <a:p>
            <a:pPr marL="0" lvl="0" indent="0">
              <a:spcBef>
                <a:spcPts val="1600"/>
              </a:spcBef>
              <a:spcAft>
                <a:spcPts val="1600"/>
              </a:spcAft>
              <a:buNone/>
            </a:pPr>
            <a:r>
              <a:rPr lang="az"/>
              <a:t>Source: Navajo Nation Air Quality Control Program Air Monitoring (2016-2017) www.navajonationepa.org/airquality (website)</a:t>
            </a:r>
            <a:endParaRPr/>
          </a:p>
        </p:txBody>
      </p:sp>
      <p:pic>
        <p:nvPicPr>
          <p:cNvPr id="175" name="Shape 175"/>
          <p:cNvPicPr preferRelativeResize="0"/>
          <p:nvPr/>
        </p:nvPicPr>
        <p:blipFill>
          <a:blip r:embed="rId3">
            <a:alphaModFix/>
          </a:blip>
          <a:stretch>
            <a:fillRect/>
          </a:stretch>
        </p:blipFill>
        <p:spPr>
          <a:xfrm>
            <a:off x="407375" y="1661275"/>
            <a:ext cx="5480724" cy="3159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4206075" y="500100"/>
            <a:ext cx="4526700" cy="792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spcBef>
                <a:spcPts val="0"/>
              </a:spcBef>
              <a:spcAft>
                <a:spcPts val="0"/>
              </a:spcAft>
              <a:buNone/>
            </a:pPr>
            <a:r>
              <a:rPr lang="az"/>
              <a:t>Nitrogen Dioxide Sensor</a:t>
            </a:r>
            <a:endParaRPr/>
          </a:p>
        </p:txBody>
      </p:sp>
      <p:sp>
        <p:nvSpPr>
          <p:cNvPr id="181" name="Shape 181"/>
          <p:cNvSpPr txBox="1">
            <a:spLocks noGrp="1"/>
          </p:cNvSpPr>
          <p:nvPr>
            <p:ph type="body" idx="1"/>
          </p:nvPr>
        </p:nvSpPr>
        <p:spPr>
          <a:xfrm>
            <a:off x="4206075" y="1566475"/>
            <a:ext cx="4317000" cy="2281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z"/>
              <a:t>~ Goals were to obtain evidence and levels of Nitrogen Dioxide in the atmosphere over the Chuska Mountains as a sample in relation to the  Navajo Nation overall.</a:t>
            </a:r>
            <a:endParaRPr/>
          </a:p>
          <a:p>
            <a:pPr marL="0" lvl="0" indent="0">
              <a:spcBef>
                <a:spcPts val="1600"/>
              </a:spcBef>
              <a:spcAft>
                <a:spcPts val="1600"/>
              </a:spcAft>
              <a:buNone/>
            </a:pPr>
            <a:r>
              <a:rPr lang="az"/>
              <a:t>~ Experience and research has prepared us to inform the public as well as the surrounding communities with crucial facts and numbers to reverse or contain current NO2 Levels from exceeding to hazardous levels.</a:t>
            </a:r>
            <a:endParaRPr/>
          </a:p>
        </p:txBody>
      </p:sp>
      <p:pic>
        <p:nvPicPr>
          <p:cNvPr id="182" name="Shape 182"/>
          <p:cNvPicPr preferRelativeResize="0"/>
          <p:nvPr/>
        </p:nvPicPr>
        <p:blipFill rotWithShape="1">
          <a:blip r:embed="rId3">
            <a:alphaModFix/>
          </a:blip>
          <a:srcRect t="17264" b="17264"/>
          <a:stretch/>
        </p:blipFill>
        <p:spPr>
          <a:xfrm>
            <a:off x="577300" y="591000"/>
            <a:ext cx="3271073" cy="39614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819150" y="582775"/>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z" sz="3600"/>
              <a:t>Ozone on the Navajo Nation</a:t>
            </a:r>
            <a:endParaRPr sz="3600"/>
          </a:p>
        </p:txBody>
      </p:sp>
      <p:sp>
        <p:nvSpPr>
          <p:cNvPr id="188" name="Shape 188"/>
          <p:cNvSpPr txBox="1">
            <a:spLocks noGrp="1"/>
          </p:cNvSpPr>
          <p:nvPr>
            <p:ph type="body" idx="1"/>
          </p:nvPr>
        </p:nvSpPr>
        <p:spPr>
          <a:xfrm>
            <a:off x="819150" y="1638125"/>
            <a:ext cx="7505700" cy="2448000"/>
          </a:xfrm>
          <a:prstGeom prst="rect">
            <a:avLst/>
          </a:prstGeom>
        </p:spPr>
        <p:txBody>
          <a:bodyPr spcFirstLastPara="1" wrap="square" lIns="91425" tIns="91425" rIns="91425" bIns="91425" anchor="t" anchorCtr="0">
            <a:noAutofit/>
          </a:bodyPr>
          <a:lstStyle/>
          <a:p>
            <a:pPr marL="457200" lvl="0" indent="-419100" rtl="0">
              <a:lnSpc>
                <a:spcPct val="100000"/>
              </a:lnSpc>
              <a:spcBef>
                <a:spcPts val="0"/>
              </a:spcBef>
              <a:spcAft>
                <a:spcPts val="0"/>
              </a:spcAft>
              <a:buClr>
                <a:srgbClr val="000000"/>
              </a:buClr>
              <a:buSzPts val="3000"/>
              <a:buFont typeface="Nunito"/>
              <a:buChar char="●"/>
            </a:pPr>
            <a:r>
              <a:rPr lang="az" sz="3000">
                <a:solidFill>
                  <a:srgbClr val="000000"/>
                </a:solidFill>
                <a:latin typeface="Nunito"/>
                <a:ea typeface="Nunito"/>
                <a:cs typeface="Nunito"/>
                <a:sym typeface="Nunito"/>
              </a:rPr>
              <a:t>What is O3 and what causes it?</a:t>
            </a:r>
            <a:br>
              <a:rPr lang="az" sz="3000">
                <a:solidFill>
                  <a:srgbClr val="000000"/>
                </a:solidFill>
                <a:latin typeface="Nunito"/>
                <a:ea typeface="Nunito"/>
                <a:cs typeface="Nunito"/>
                <a:sym typeface="Nunito"/>
              </a:rPr>
            </a:br>
            <a:endParaRPr sz="1800">
              <a:solidFill>
                <a:srgbClr val="000000"/>
              </a:solidFill>
              <a:latin typeface="Nunito"/>
              <a:ea typeface="Nunito"/>
              <a:cs typeface="Nunito"/>
              <a:sym typeface="Nunito"/>
            </a:endParaRPr>
          </a:p>
          <a:p>
            <a:pPr marL="457200" lvl="0" indent="-419100" rtl="0">
              <a:lnSpc>
                <a:spcPct val="100000"/>
              </a:lnSpc>
              <a:spcBef>
                <a:spcPts val="0"/>
              </a:spcBef>
              <a:spcAft>
                <a:spcPts val="0"/>
              </a:spcAft>
              <a:buClr>
                <a:srgbClr val="000000"/>
              </a:buClr>
              <a:buSzPts val="3000"/>
              <a:buFont typeface="Nunito"/>
              <a:buChar char="●"/>
            </a:pPr>
            <a:r>
              <a:rPr lang="az" sz="3000">
                <a:solidFill>
                  <a:srgbClr val="000000"/>
                </a:solidFill>
                <a:latin typeface="Nunito"/>
                <a:ea typeface="Nunito"/>
                <a:cs typeface="Nunito"/>
                <a:sym typeface="Nunito"/>
              </a:rPr>
              <a:t>Is it harmful?</a:t>
            </a:r>
            <a:br>
              <a:rPr lang="az" sz="3000">
                <a:solidFill>
                  <a:srgbClr val="000000"/>
                </a:solidFill>
                <a:latin typeface="Nunito"/>
                <a:ea typeface="Nunito"/>
                <a:cs typeface="Nunito"/>
                <a:sym typeface="Nunito"/>
              </a:rPr>
            </a:br>
            <a:endParaRPr sz="1800">
              <a:solidFill>
                <a:srgbClr val="000000"/>
              </a:solidFill>
              <a:latin typeface="Nunito"/>
              <a:ea typeface="Nunito"/>
              <a:cs typeface="Nunito"/>
              <a:sym typeface="Nunito"/>
            </a:endParaRPr>
          </a:p>
          <a:p>
            <a:pPr marL="457200" lvl="0" indent="-419100" rtl="0">
              <a:lnSpc>
                <a:spcPct val="100000"/>
              </a:lnSpc>
              <a:spcBef>
                <a:spcPts val="0"/>
              </a:spcBef>
              <a:spcAft>
                <a:spcPts val="0"/>
              </a:spcAft>
              <a:buClr>
                <a:srgbClr val="000000"/>
              </a:buClr>
              <a:buSzPts val="3000"/>
              <a:buFont typeface="Nunito"/>
              <a:buChar char="●"/>
            </a:pPr>
            <a:r>
              <a:rPr lang="az" sz="3000">
                <a:solidFill>
                  <a:srgbClr val="000000"/>
                </a:solidFill>
                <a:latin typeface="Nunito"/>
                <a:ea typeface="Nunito"/>
                <a:cs typeface="Nunito"/>
                <a:sym typeface="Nunito"/>
              </a:rPr>
              <a:t>How does it affect the Navajo reservation?</a:t>
            </a:r>
            <a:endParaRPr sz="3000">
              <a:solidFill>
                <a:srgbClr val="000000"/>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969</Words>
  <Application>Microsoft Office PowerPoint</Application>
  <PresentationFormat>On-screen Show (16:9)</PresentationFormat>
  <Paragraphs>103</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Nunito</vt:lpstr>
      <vt:lpstr>Calibri</vt:lpstr>
      <vt:lpstr>Arial</vt:lpstr>
      <vt:lpstr>Shift</vt:lpstr>
      <vt:lpstr>ASCEND! High Altitude Balloon Launch</vt:lpstr>
      <vt:lpstr>ASCEND! Interns</vt:lpstr>
      <vt:lpstr>Diné (Navajo) Perspective</vt:lpstr>
      <vt:lpstr>Sulfur Dioxide and Barometer</vt:lpstr>
      <vt:lpstr>The correlation between Sulfur Dioxide and Atmospheric Pressure... </vt:lpstr>
      <vt:lpstr>Nitrogen Dioxide in Relation to the Navajo Nation</vt:lpstr>
      <vt:lpstr>The Toxicological Evidence of NO2 Contamination on the Navajo Reservation</vt:lpstr>
      <vt:lpstr>Nitrogen Dioxide Sensor</vt:lpstr>
      <vt:lpstr>Ozone on the Navajo Nation</vt:lpstr>
      <vt:lpstr>During the month of March 2018, our group took ozone measurements throughout the Navajo reservation.</vt:lpstr>
      <vt:lpstr>March 2018 - Average O3</vt:lpstr>
      <vt:lpstr>How does this correlate to the rest of America?</vt:lpstr>
      <vt:lpstr>Conclusion</vt:lpstr>
      <vt:lpstr>Carbon Dioxide  </vt:lpstr>
      <vt:lpstr>Radiation and Its Effects on the Navajo Nation Environment</vt:lpstr>
      <vt:lpstr>Incoming Radiation</vt:lpstr>
      <vt:lpstr>During the course of the flight, the ascending payload was able to measure the levels of radiation in the atmosphere. </vt:lpstr>
      <vt:lpstr>Temperature </vt:lpstr>
      <vt:lpstr>Construction of Payloads </vt:lpstr>
      <vt:lpstr>Photo: Team picture at launch</vt:lpstr>
      <vt:lpstr>Ahéhee’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ASCEND! High Altitude Balloon Launch</dc:title>
  <cp:lastModifiedBy>Theresa C. Hentz</cp:lastModifiedBy>
  <cp:revision>3</cp:revision>
  <dcterms:modified xsi:type="dcterms:W3CDTF">2018-04-10T00:07:06Z</dcterms:modified>
</cp:coreProperties>
</file>